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0" d="100"/>
          <a:sy n="120" d="100"/>
        </p:scale>
        <p:origin x="11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Alejandra Cruz Caceres" userId="1797f199-3780-41f1-bb87-fbc281cb875d" providerId="ADAL" clId="{C4CD8F7A-2294-4A36-90E4-014332284C30}"/>
    <pc:docChg chg="undo custSel delSld modSld">
      <pc:chgData name="Brenda Alejandra Cruz Caceres" userId="1797f199-3780-41f1-bb87-fbc281cb875d" providerId="ADAL" clId="{C4CD8F7A-2294-4A36-90E4-014332284C30}" dt="2026-11-02T15:16:39.007" v="201" actId="1076"/>
      <pc:docMkLst>
        <pc:docMk/>
      </pc:docMkLst>
      <pc:sldChg chg="addSp delSp modSp del mod">
        <pc:chgData name="Brenda Alejandra Cruz Caceres" userId="1797f199-3780-41f1-bb87-fbc281cb875d" providerId="ADAL" clId="{C4CD8F7A-2294-4A36-90E4-014332284C30}" dt="2026-11-02T15:15:02.806" v="145" actId="47"/>
        <pc:sldMkLst>
          <pc:docMk/>
          <pc:sldMk cId="0" sldId="257"/>
        </pc:sldMkLst>
        <pc:spChg chg="del">
          <ac:chgData name="Brenda Alejandra Cruz Caceres" userId="1797f199-3780-41f1-bb87-fbc281cb875d" providerId="ADAL" clId="{C4CD8F7A-2294-4A36-90E4-014332284C30}" dt="2026-11-02T15:15:00.552" v="144" actId="478"/>
          <ac:spMkLst>
            <pc:docMk/>
            <pc:sldMk cId="0" sldId="257"/>
            <ac:spMk id="12" creationId="{00000000-0000-0000-0000-000000000000}"/>
          </ac:spMkLst>
        </pc:spChg>
      </pc:sldChg>
      <pc:sldChg chg="delSp modSp mod">
        <pc:chgData name="Brenda Alejandra Cruz Caceres" userId="1797f199-3780-41f1-bb87-fbc281cb875d" providerId="ADAL" clId="{C4CD8F7A-2294-4A36-90E4-014332284C30}" dt="2026-11-02T15:15:16.388" v="150" actId="6549"/>
        <pc:sldMkLst>
          <pc:docMk/>
          <pc:sldMk cId="0" sldId="258"/>
        </pc:sldMkLst>
        <pc:spChg chg="mod">
          <ac:chgData name="Brenda Alejandra Cruz Caceres" userId="1797f199-3780-41f1-bb87-fbc281cb875d" providerId="ADAL" clId="{C4CD8F7A-2294-4A36-90E4-014332284C30}" dt="2026-11-02T15:15:16.388" v="150" actId="6549"/>
          <ac:spMkLst>
            <pc:docMk/>
            <pc:sldMk cId="0" sldId="258"/>
            <ac:spMk id="29" creationId="{00000000-0000-0000-0000-000000000000}"/>
          </ac:spMkLst>
        </pc:spChg>
        <pc:spChg chg="mod">
          <ac:chgData name="Brenda Alejandra Cruz Caceres" userId="1797f199-3780-41f1-bb87-fbc281cb875d" providerId="ADAL" clId="{C4CD8F7A-2294-4A36-90E4-014332284C30}" dt="2026-10-13T16:02:52.947" v="76" actId="20577"/>
          <ac:spMkLst>
            <pc:docMk/>
            <pc:sldMk cId="0" sldId="258"/>
            <ac:spMk id="39" creationId="{00000000-0000-0000-0000-000000000000}"/>
          </ac:spMkLst>
        </pc:spChg>
      </pc:sldChg>
      <pc:sldChg chg="delSp modSp mod">
        <pc:chgData name="Brenda Alejandra Cruz Caceres" userId="1797f199-3780-41f1-bb87-fbc281cb875d" providerId="ADAL" clId="{C4CD8F7A-2294-4A36-90E4-014332284C30}" dt="2026-10-13T16:00:18.383" v="56" actId="478"/>
        <pc:sldMkLst>
          <pc:docMk/>
          <pc:sldMk cId="0" sldId="259"/>
        </pc:sldMkLst>
      </pc:sldChg>
      <pc:sldChg chg="delSp modSp mod">
        <pc:chgData name="Brenda Alejandra Cruz Caceres" userId="1797f199-3780-41f1-bb87-fbc281cb875d" providerId="ADAL" clId="{C4CD8F7A-2294-4A36-90E4-014332284C30}" dt="2026-10-13T16:00:22.333" v="57" actId="478"/>
        <pc:sldMkLst>
          <pc:docMk/>
          <pc:sldMk cId="0" sldId="260"/>
        </pc:sldMkLst>
      </pc:sldChg>
      <pc:sldChg chg="addSp delSp modSp mod">
        <pc:chgData name="Brenda Alejandra Cruz Caceres" userId="1797f199-3780-41f1-bb87-fbc281cb875d" providerId="ADAL" clId="{C4CD8F7A-2294-4A36-90E4-014332284C30}" dt="2026-11-02T15:16:39.007" v="201" actId="1076"/>
        <pc:sldMkLst>
          <pc:docMk/>
          <pc:sldMk cId="0" sldId="261"/>
        </pc:sldMkLst>
        <pc:spChg chg="add del">
          <ac:chgData name="Brenda Alejandra Cruz Caceres" userId="1797f199-3780-41f1-bb87-fbc281cb875d" providerId="ADAL" clId="{C4CD8F7A-2294-4A36-90E4-014332284C30}" dt="2026-11-02T15:16:22.442" v="197" actId="478"/>
          <ac:spMkLst>
            <pc:docMk/>
            <pc:sldMk cId="0" sldId="261"/>
            <ac:spMk id="26" creationId="{00000000-0000-0000-0000-000000000000}"/>
          </ac:spMkLst>
        </pc:spChg>
        <pc:spChg chg="mod">
          <ac:chgData name="Brenda Alejandra Cruz Caceres" userId="1797f199-3780-41f1-bb87-fbc281cb875d" providerId="ADAL" clId="{C4CD8F7A-2294-4A36-90E4-014332284C30}" dt="2026-11-02T15:16:39.007" v="201" actId="1076"/>
          <ac:spMkLst>
            <pc:docMk/>
            <pc:sldMk cId="0" sldId="261"/>
            <ac:spMk id="27" creationId="{00000000-0000-0000-0000-000000000000}"/>
          </ac:spMkLst>
        </pc:spChg>
        <pc:spChg chg="mod">
          <ac:chgData name="Brenda Alejandra Cruz Caceres" userId="1797f199-3780-41f1-bb87-fbc281cb875d" providerId="ADAL" clId="{C4CD8F7A-2294-4A36-90E4-014332284C30}" dt="2026-11-02T15:16:39.007" v="201" actId="1076"/>
          <ac:spMkLst>
            <pc:docMk/>
            <pc:sldMk cId="0" sldId="261"/>
            <ac:spMk id="28" creationId="{00000000-0000-0000-0000-000000000000}"/>
          </ac:spMkLst>
        </pc:spChg>
        <pc:spChg chg="mod">
          <ac:chgData name="Brenda Alejandra Cruz Caceres" userId="1797f199-3780-41f1-bb87-fbc281cb875d" providerId="ADAL" clId="{C4CD8F7A-2294-4A36-90E4-014332284C30}" dt="2026-11-02T15:16:39.007" v="201" actId="1076"/>
          <ac:spMkLst>
            <pc:docMk/>
            <pc:sldMk cId="0" sldId="261"/>
            <ac:spMk id="29" creationId="{00000000-0000-0000-0000-000000000000}"/>
          </ac:spMkLst>
        </pc:spChg>
        <pc:spChg chg="mod">
          <ac:chgData name="Brenda Alejandra Cruz Caceres" userId="1797f199-3780-41f1-bb87-fbc281cb875d" providerId="ADAL" clId="{C4CD8F7A-2294-4A36-90E4-014332284C30}" dt="2026-11-02T15:16:39.007" v="201" actId="1076"/>
          <ac:spMkLst>
            <pc:docMk/>
            <pc:sldMk cId="0" sldId="261"/>
            <ac:spMk id="30" creationId="{00000000-0000-0000-0000-000000000000}"/>
          </ac:spMkLst>
        </pc:spChg>
      </pc:sldChg>
      <pc:sldChg chg="modSp mod">
        <pc:chgData name="Brenda Alejandra Cruz Caceres" userId="1797f199-3780-41f1-bb87-fbc281cb875d" providerId="ADAL" clId="{C4CD8F7A-2294-4A36-90E4-014332284C30}" dt="2026-10-13T16:01:16.566" v="64" actId="1076"/>
        <pc:sldMkLst>
          <pc:docMk/>
          <pc:sldMk cId="0" sldId="262"/>
        </pc:sldMkLst>
        <pc:spChg chg="mod">
          <ac:chgData name="Brenda Alejandra Cruz Caceres" userId="1797f199-3780-41f1-bb87-fbc281cb875d" providerId="ADAL" clId="{C4CD8F7A-2294-4A36-90E4-014332284C30}" dt="2026-10-13T16:00:53.299" v="62" actId="14100"/>
          <ac:spMkLst>
            <pc:docMk/>
            <pc:sldMk cId="0" sldId="262"/>
            <ac:spMk id="7" creationId="{00000000-0000-0000-0000-000000000000}"/>
          </ac:spMkLst>
        </pc:spChg>
        <pc:picChg chg="mod">
          <ac:chgData name="Brenda Alejandra Cruz Caceres" userId="1797f199-3780-41f1-bb87-fbc281cb875d" providerId="ADAL" clId="{C4CD8F7A-2294-4A36-90E4-014332284C30}" dt="2026-10-13T16:01:16.566" v="64" actId="1076"/>
          <ac:picMkLst>
            <pc:docMk/>
            <pc:sldMk cId="0" sldId="262"/>
            <ac:picMk id="8" creationId="{00000000-0000-0000-0000-000000000000}"/>
          </ac:picMkLst>
        </pc:picChg>
      </pc:sldChg>
      <pc:sldChg chg="delSp mod">
        <pc:chgData name="Brenda Alejandra Cruz Caceres" userId="1797f199-3780-41f1-bb87-fbc281cb875d" providerId="ADAL" clId="{C4CD8F7A-2294-4A36-90E4-014332284C30}" dt="2026-10-13T16:00:59.371" v="63" actId="478"/>
        <pc:sldMkLst>
          <pc:docMk/>
          <pc:sldMk cId="0" sldId="263"/>
        </pc:sldMkLst>
      </pc:sldChg>
      <pc:sldChg chg="delSp mod">
        <pc:chgData name="Brenda Alejandra Cruz Caceres" userId="1797f199-3780-41f1-bb87-fbc281cb875d" providerId="ADAL" clId="{C4CD8F7A-2294-4A36-90E4-014332284C30}" dt="2026-10-13T16:01:31.029" v="65" actId="478"/>
        <pc:sldMkLst>
          <pc:docMk/>
          <pc:sldMk cId="0" sldId="264"/>
        </pc:sldMkLst>
      </pc:sldChg>
      <pc:sldChg chg="delSp mod">
        <pc:chgData name="Brenda Alejandra Cruz Caceres" userId="1797f199-3780-41f1-bb87-fbc281cb875d" providerId="ADAL" clId="{C4CD8F7A-2294-4A36-90E4-014332284C30}" dt="2026-10-13T16:01:37.994" v="66" actId="478"/>
        <pc:sldMkLst>
          <pc:docMk/>
          <pc:sldMk cId="0" sldId="265"/>
        </pc:sldMkLst>
      </pc:sldChg>
      <pc:sldChg chg="delSp mod">
        <pc:chgData name="Brenda Alejandra Cruz Caceres" userId="1797f199-3780-41f1-bb87-fbc281cb875d" providerId="ADAL" clId="{C4CD8F7A-2294-4A36-90E4-014332284C30}" dt="2026-10-13T16:01:42.117" v="67" actId="478"/>
        <pc:sldMkLst>
          <pc:docMk/>
          <pc:sldMk cId="0" sldId="266"/>
        </pc:sldMkLst>
      </pc:sldChg>
      <pc:sldChg chg="delSp modSp mod">
        <pc:chgData name="Brenda Alejandra Cruz Caceres" userId="1797f199-3780-41f1-bb87-fbc281cb875d" providerId="ADAL" clId="{C4CD8F7A-2294-4A36-90E4-014332284C30}" dt="2026-10-13T16:01:45.717" v="68" actId="478"/>
        <pc:sldMkLst>
          <pc:docMk/>
          <pc:sldMk cId="0" sldId="267"/>
        </pc:sldMkLst>
      </pc:sldChg>
      <pc:sldChg chg="delSp mod">
        <pc:chgData name="Brenda Alejandra Cruz Caceres" userId="1797f199-3780-41f1-bb87-fbc281cb875d" providerId="ADAL" clId="{C4CD8F7A-2294-4A36-90E4-014332284C30}" dt="2026-10-13T16:01:52.500" v="69" actId="478"/>
        <pc:sldMkLst>
          <pc:docMk/>
          <pc:sldMk cId="0" sldId="268"/>
        </pc:sldMkLst>
      </pc:sldChg>
      <pc:sldChg chg="delSp mod">
        <pc:chgData name="Brenda Alejandra Cruz Caceres" userId="1797f199-3780-41f1-bb87-fbc281cb875d" providerId="ADAL" clId="{C4CD8F7A-2294-4A36-90E4-014332284C30}" dt="2026-10-13T16:01:56.580" v="70" actId="478"/>
        <pc:sldMkLst>
          <pc:docMk/>
          <pc:sldMk cId="0" sldId="269"/>
        </pc:sldMkLst>
      </pc:sldChg>
      <pc:sldChg chg="delSp mod">
        <pc:chgData name="Brenda Alejandra Cruz Caceres" userId="1797f199-3780-41f1-bb87-fbc281cb875d" providerId="ADAL" clId="{C4CD8F7A-2294-4A36-90E4-014332284C30}" dt="2026-10-13T16:02:00.306" v="71" actId="478"/>
        <pc:sldMkLst>
          <pc:docMk/>
          <pc:sldMk cId="0" sldId="270"/>
        </pc:sldMkLst>
      </pc:sldChg>
      <pc:sldChg chg="delSp mod">
        <pc:chgData name="Brenda Alejandra Cruz Caceres" userId="1797f199-3780-41f1-bb87-fbc281cb875d" providerId="ADAL" clId="{C4CD8F7A-2294-4A36-90E4-014332284C30}" dt="2026-10-13T16:02:05.158" v="72" actId="478"/>
        <pc:sldMkLst>
          <pc:docMk/>
          <pc:sldMk cId="0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3377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5" name="Shape 3"/>
          <p:cNvSpPr/>
          <p:nvPr/>
        </p:nvSpPr>
        <p:spPr>
          <a:xfrm>
            <a:off x="822960" y="1554480"/>
            <a:ext cx="3035808" cy="329184"/>
          </a:xfrm>
          <a:prstGeom prst="roundRect">
            <a:avLst>
              <a:gd name="adj" fmla="val 47222"/>
            </a:avLst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6" name="Text 4"/>
          <p:cNvSpPr txBox="1"/>
          <p:nvPr/>
        </p:nvSpPr>
        <p:spPr>
          <a:xfrm>
            <a:off x="822960" y="1554480"/>
            <a:ext cx="303580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MANUAL PARA CORREDORES</a:t>
            </a:r>
            <a:endParaRPr lang="en-US" sz="100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2057400"/>
            <a:ext cx="612648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Inspección vehicular</a:t>
            </a:r>
            <a:endParaRPr lang="en-US" sz="42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reinventada con IA</a:t>
            </a:r>
            <a:endParaRPr lang="en-US" sz="4200" dirty="0"/>
          </a:p>
        </p:txBody>
      </p:sp>
      <p:sp>
        <p:nvSpPr>
          <p:cNvPr id="8" name="Text 6"/>
          <p:cNvSpPr txBox="1"/>
          <p:nvPr/>
        </p:nvSpPr>
        <p:spPr>
          <a:xfrm>
            <a:off x="822960" y="3703320"/>
            <a:ext cx="6126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BE9F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Más rápido.  Sin reprocesos.  Todo por WhatsApp.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822960" y="4160520"/>
            <a:ext cx="5943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Tu cliente recibe un link en su WhatsApp y hace la inspección desde su celular en minutos, guiado paso a paso y con validación automática de </a:t>
            </a:r>
            <a:r>
              <a:rPr lang="en-US" sz="14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cada</a:t>
            </a:r>
            <a:r>
              <a:rPr lang="en-US" sz="1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400" dirty="0" err="1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foto</a:t>
            </a:r>
            <a:r>
              <a:rPr lang="en-US" sz="1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822960" y="5897880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60" dirty="0">
                <a:solidFill>
                  <a:srgbClr val="F1E6F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PACÍFICO SEGUROS  ·  TRIBU DE VEHICULARES  ·  SQUAD OASIS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7699248" y="868680"/>
            <a:ext cx="3675888" cy="5138928"/>
          </a:xfrm>
          <a:prstGeom prst="roundRect">
            <a:avLst>
              <a:gd name="adj" fmla="val 1493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pic>
        <p:nvPicPr>
          <p:cNvPr id="12" name="Image 0" descr="assets/torito_her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941832"/>
            <a:ext cx="3529584" cy="499262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BD01025-144A-E2F0-FDCF-501A3F091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864" y="895802"/>
            <a:ext cx="1800575" cy="38355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CAMBIO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Antes y ahora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052752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 levantó el proceso completo en todos los canales, se identificaron los puntos de dolor y se probaron distintas soluciones. Estos son los seis que más pesaban.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37360"/>
            <a:ext cx="5333695" cy="4343400"/>
          </a:xfrm>
          <a:prstGeom prst="roundRect">
            <a:avLst>
              <a:gd name="adj" fmla="val 1895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533095" y="1737360"/>
            <a:ext cx="5333695" cy="56693"/>
          </a:xfrm>
          <a:prstGeom prst="rect">
            <a:avLst/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Shape 7"/>
          <p:cNvSpPr/>
          <p:nvPr/>
        </p:nvSpPr>
        <p:spPr>
          <a:xfrm>
            <a:off x="862279" y="2048256"/>
            <a:ext cx="1051560" cy="274320"/>
          </a:xfrm>
          <a:prstGeom prst="roundRect">
            <a:avLst>
              <a:gd name="adj" fmla="val 50000"/>
            </a:avLst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1" name="Text 8"/>
          <p:cNvSpPr txBox="1"/>
          <p:nvPr/>
        </p:nvSpPr>
        <p:spPr>
          <a:xfrm>
            <a:off x="862279" y="2048256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kern="0" spc="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ANTES</a:t>
            </a:r>
            <a:endParaRPr lang="en-US" sz="950" dirty="0"/>
          </a:p>
        </p:txBody>
      </p:sp>
      <p:sp>
        <p:nvSpPr>
          <p:cNvPr id="12" name="Shape 9"/>
          <p:cNvSpPr/>
          <p:nvPr/>
        </p:nvSpPr>
        <p:spPr>
          <a:xfrm>
            <a:off x="862279" y="2523744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3" name="Text 10"/>
          <p:cNvSpPr txBox="1"/>
          <p:nvPr/>
        </p:nvSpPr>
        <p:spPr>
          <a:xfrm>
            <a:off x="1008583" y="2560320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Números desconocidos</a:t>
            </a:r>
            <a:endParaRPr lang="en-US" sz="1050" dirty="0"/>
          </a:p>
        </p:txBody>
      </p:sp>
      <p:sp>
        <p:nvSpPr>
          <p:cNvPr id="14" name="Text 11"/>
          <p:cNvSpPr txBox="1"/>
          <p:nvPr/>
        </p:nvSpPr>
        <p:spPr>
          <a:xfrm>
            <a:off x="2864815" y="2560320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llamaban de líneas ajenas a Pacífico, y además cambiaban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862279" y="3099816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6" name="Text 13"/>
          <p:cNvSpPr txBox="1"/>
          <p:nvPr/>
        </p:nvSpPr>
        <p:spPr>
          <a:xfrm>
            <a:off x="1008583" y="3136392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Fotos devueltas</a:t>
            </a:r>
            <a:endParaRPr lang="en-US" sz="1050" dirty="0"/>
          </a:p>
        </p:txBody>
      </p:sp>
      <p:sp>
        <p:nvSpPr>
          <p:cNvPr id="17" name="Text 14"/>
          <p:cNvSpPr txBox="1"/>
          <p:nvPr/>
        </p:nvSpPr>
        <p:spPr>
          <a:xfrm>
            <a:off x="2864815" y="3136392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problemas de calidad y múltiples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tomas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repetidas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862279" y="3675888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9" name="Text 16"/>
          <p:cNvSpPr txBox="1"/>
          <p:nvPr/>
        </p:nvSpPr>
        <p:spPr>
          <a:xfrm>
            <a:off x="1008583" y="3712464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Fotos poco prácticas</a:t>
            </a:r>
            <a:endParaRPr lang="en-US" sz="1050" dirty="0"/>
          </a:p>
        </p:txBody>
      </p:sp>
      <p:sp>
        <p:nvSpPr>
          <p:cNvPr id="20" name="Text 17"/>
          <p:cNvSpPr txBox="1"/>
          <p:nvPr/>
        </p:nvSpPr>
        <p:spPr>
          <a:xfrm>
            <a:off x="2864815" y="3712464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 exigía chasis y hasta foto del corredor</a:t>
            </a:r>
            <a:endParaRPr lang="en-US" sz="1000" dirty="0"/>
          </a:p>
        </p:txBody>
      </p:sp>
      <p:sp>
        <p:nvSpPr>
          <p:cNvPr id="21" name="Shape 18"/>
          <p:cNvSpPr/>
          <p:nvPr/>
        </p:nvSpPr>
        <p:spPr>
          <a:xfrm>
            <a:off x="862279" y="4251960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2" name="Text 19"/>
          <p:cNvSpPr txBox="1"/>
          <p:nvPr/>
        </p:nvSpPr>
        <p:spPr>
          <a:xfrm>
            <a:off x="1008583" y="4288536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Endoso a ciegas</a:t>
            </a:r>
            <a:endParaRPr lang="en-US" sz="1050" dirty="0"/>
          </a:p>
        </p:txBody>
      </p:sp>
      <p:sp>
        <p:nvSpPr>
          <p:cNvPr id="23" name="Text 20"/>
          <p:cNvSpPr txBox="1"/>
          <p:nvPr/>
        </p:nvSpPr>
        <p:spPr>
          <a:xfrm>
            <a:off x="2864815" y="4288536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hasta 2 semanas, sin aviso de aprobación ni de rechazo</a:t>
            </a:r>
            <a:endParaRPr lang="en-US" sz="1000" dirty="0"/>
          </a:p>
        </p:txBody>
      </p:sp>
      <p:sp>
        <p:nvSpPr>
          <p:cNvPr id="24" name="Shape 21"/>
          <p:cNvSpPr/>
          <p:nvPr/>
        </p:nvSpPr>
        <p:spPr>
          <a:xfrm>
            <a:off x="862279" y="4828032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5" name="Text 22"/>
          <p:cNvSpPr txBox="1"/>
          <p:nvPr/>
        </p:nvSpPr>
        <p:spPr>
          <a:xfrm>
            <a:off x="1008583" y="4864608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Sin trazabilidad</a:t>
            </a:r>
            <a:endParaRPr lang="en-US" sz="1050" dirty="0"/>
          </a:p>
        </p:txBody>
      </p:sp>
      <p:sp>
        <p:nvSpPr>
          <p:cNvPr id="26" name="Text 23"/>
          <p:cNvSpPr txBox="1"/>
          <p:nvPr/>
        </p:nvSpPr>
        <p:spPr>
          <a:xfrm>
            <a:off x="2864815" y="4864608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nadie sabía en qué estado estaba la inspección</a:t>
            </a:r>
            <a:endParaRPr lang="en-US" sz="1000" dirty="0"/>
          </a:p>
        </p:txBody>
      </p:sp>
      <p:sp>
        <p:nvSpPr>
          <p:cNvPr id="27" name="Shape 24"/>
          <p:cNvSpPr/>
          <p:nvPr/>
        </p:nvSpPr>
        <p:spPr>
          <a:xfrm>
            <a:off x="862279" y="5404104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FCE3F1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8" name="Text 25"/>
          <p:cNvSpPr txBox="1"/>
          <p:nvPr/>
        </p:nvSpPr>
        <p:spPr>
          <a:xfrm>
            <a:off x="1008583" y="5440680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Fuera de horario</a:t>
            </a:r>
            <a:endParaRPr lang="en-US" sz="1050" dirty="0"/>
          </a:p>
        </p:txBody>
      </p:sp>
      <p:sp>
        <p:nvSpPr>
          <p:cNvPr id="29" name="Text 26"/>
          <p:cNvSpPr txBox="1"/>
          <p:nvPr/>
        </p:nvSpPr>
        <p:spPr>
          <a:xfrm>
            <a:off x="2864815" y="5440680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 respuesta cuando el cliente sí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podía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atender</a:t>
            </a:r>
            <a:endParaRPr lang="en-US" sz="1000" dirty="0">
              <a:solidFill>
                <a:srgbClr val="42505B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</p:txBody>
      </p:sp>
      <p:sp>
        <p:nvSpPr>
          <p:cNvPr id="30" name="Shape 27"/>
          <p:cNvSpPr/>
          <p:nvPr/>
        </p:nvSpPr>
        <p:spPr>
          <a:xfrm>
            <a:off x="6323990" y="1737360"/>
            <a:ext cx="5333695" cy="4343400"/>
          </a:xfrm>
          <a:prstGeom prst="roundRect">
            <a:avLst>
              <a:gd name="adj" fmla="val 1895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31" name="Shape 28"/>
          <p:cNvSpPr/>
          <p:nvPr/>
        </p:nvSpPr>
        <p:spPr>
          <a:xfrm>
            <a:off x="6323990" y="1737360"/>
            <a:ext cx="5333695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2" name="Shape 29"/>
          <p:cNvSpPr/>
          <p:nvPr/>
        </p:nvSpPr>
        <p:spPr>
          <a:xfrm>
            <a:off x="6653174" y="2048256"/>
            <a:ext cx="1051560" cy="274320"/>
          </a:xfrm>
          <a:prstGeom prst="roundRect">
            <a:avLst>
              <a:gd name="adj" fmla="val 50000"/>
            </a:avLst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3" name="Text 30"/>
          <p:cNvSpPr txBox="1"/>
          <p:nvPr/>
        </p:nvSpPr>
        <p:spPr>
          <a:xfrm>
            <a:off x="6653174" y="2048256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kern="0" spc="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AHORA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6653174" y="2523744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Text 32"/>
          <p:cNvSpPr txBox="1"/>
          <p:nvPr/>
        </p:nvSpPr>
        <p:spPr>
          <a:xfrm>
            <a:off x="6799478" y="2560320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 número oficial</a:t>
            </a:r>
            <a:endParaRPr lang="en-US" sz="1050" dirty="0"/>
          </a:p>
        </p:txBody>
      </p:sp>
      <p:sp>
        <p:nvSpPr>
          <p:cNvPr id="36" name="Text 33"/>
          <p:cNvSpPr txBox="1"/>
          <p:nvPr/>
        </p:nvSpPr>
        <p:spPr>
          <a:xfrm>
            <a:off x="8655710" y="2560320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 solo canal de Pacífico, nunca líneas temporales</a:t>
            </a:r>
            <a:endParaRPr lang="en-US" sz="1000" dirty="0"/>
          </a:p>
        </p:txBody>
      </p:sp>
      <p:sp>
        <p:nvSpPr>
          <p:cNvPr id="37" name="Shape 34"/>
          <p:cNvSpPr/>
          <p:nvPr/>
        </p:nvSpPr>
        <p:spPr>
          <a:xfrm>
            <a:off x="6653174" y="3099816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8" name="Text 35"/>
          <p:cNvSpPr txBox="1"/>
          <p:nvPr/>
        </p:nvSpPr>
        <p:spPr>
          <a:xfrm>
            <a:off x="6799478" y="3136392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Validación al instante</a:t>
            </a:r>
            <a:endParaRPr lang="en-US" sz="1050" dirty="0"/>
          </a:p>
        </p:txBody>
      </p:sp>
      <p:sp>
        <p:nvSpPr>
          <p:cNvPr id="39" name="Text 36"/>
          <p:cNvSpPr txBox="1"/>
          <p:nvPr/>
        </p:nvSpPr>
        <p:spPr>
          <a:xfrm>
            <a:off x="8655710" y="3136392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IA revisa cada foto en el momento de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tomarla</a:t>
            </a:r>
            <a:endParaRPr lang="en-US" sz="1000" dirty="0"/>
          </a:p>
        </p:txBody>
      </p:sp>
      <p:sp>
        <p:nvSpPr>
          <p:cNvPr id="40" name="Shape 37"/>
          <p:cNvSpPr/>
          <p:nvPr/>
        </p:nvSpPr>
        <p:spPr>
          <a:xfrm>
            <a:off x="6653174" y="3675888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1" name="Text 38"/>
          <p:cNvSpPr txBox="1"/>
          <p:nvPr/>
        </p:nvSpPr>
        <p:spPr>
          <a:xfrm>
            <a:off x="6799478" y="3712464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Silueta guía</a:t>
            </a:r>
            <a:endParaRPr lang="en-US" sz="1050" dirty="0"/>
          </a:p>
        </p:txBody>
      </p:sp>
      <p:sp>
        <p:nvSpPr>
          <p:cNvPr id="42" name="Text 39"/>
          <p:cNvSpPr txBox="1"/>
          <p:nvPr/>
        </p:nvSpPr>
        <p:spPr>
          <a:xfrm>
            <a:off x="8655710" y="3712464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indica qué falta; en la mayoría de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casos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alerta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no bloquea</a:t>
            </a:r>
            <a:endParaRPr lang="en-US" sz="1000" dirty="0"/>
          </a:p>
        </p:txBody>
      </p:sp>
      <p:sp>
        <p:nvSpPr>
          <p:cNvPr id="43" name="Shape 40"/>
          <p:cNvSpPr/>
          <p:nvPr/>
        </p:nvSpPr>
        <p:spPr>
          <a:xfrm>
            <a:off x="6653174" y="4251960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4" name="Text 41"/>
          <p:cNvSpPr txBox="1"/>
          <p:nvPr/>
        </p:nvSpPr>
        <p:spPr>
          <a:xfrm>
            <a:off x="6799478" y="4288536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Respuesta el mismo día</a:t>
            </a:r>
            <a:endParaRPr lang="en-US" sz="1050" dirty="0"/>
          </a:p>
        </p:txBody>
      </p:sp>
      <p:sp>
        <p:nvSpPr>
          <p:cNvPr id="45" name="Text 42"/>
          <p:cNvSpPr txBox="1"/>
          <p:nvPr/>
        </p:nvSpPr>
        <p:spPr>
          <a:xfrm>
            <a:off x="8655710" y="4288536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 las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fotos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se </a:t>
            </a:r>
            <a:r>
              <a:rPr lang="en-US" sz="10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envían</a:t>
            </a: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bien, es prácticamente inmediata</a:t>
            </a:r>
            <a:endParaRPr lang="en-US" sz="1000" dirty="0"/>
          </a:p>
        </p:txBody>
      </p:sp>
      <p:sp>
        <p:nvSpPr>
          <p:cNvPr id="46" name="Shape 43"/>
          <p:cNvSpPr/>
          <p:nvPr/>
        </p:nvSpPr>
        <p:spPr>
          <a:xfrm>
            <a:off x="6653174" y="4828032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7" name="Text 44"/>
          <p:cNvSpPr txBox="1"/>
          <p:nvPr/>
        </p:nvSpPr>
        <p:spPr>
          <a:xfrm>
            <a:off x="6799478" y="4864608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Seguimiento</a:t>
            </a:r>
            <a:endParaRPr lang="en-US" sz="1050" dirty="0"/>
          </a:p>
        </p:txBody>
      </p:sp>
      <p:sp>
        <p:nvSpPr>
          <p:cNvPr id="48" name="Text 45"/>
          <p:cNvSpPr txBox="1"/>
          <p:nvPr/>
        </p:nvSpPr>
        <p:spPr>
          <a:xfrm>
            <a:off x="8655710" y="4864608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 el chat de Corredores y reportes al buzón</a:t>
            </a:r>
            <a:endParaRPr lang="en-US" sz="1000" dirty="0"/>
          </a:p>
        </p:txBody>
      </p:sp>
      <p:sp>
        <p:nvSpPr>
          <p:cNvPr id="49" name="Shape 46"/>
          <p:cNvSpPr/>
          <p:nvPr/>
        </p:nvSpPr>
        <p:spPr>
          <a:xfrm>
            <a:off x="6653174" y="5404104"/>
            <a:ext cx="4675327" cy="502920"/>
          </a:xfrm>
          <a:prstGeom prst="roundRect">
            <a:avLst>
              <a:gd name="adj" fmla="val 2181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50" name="Text 47"/>
          <p:cNvSpPr txBox="1"/>
          <p:nvPr/>
        </p:nvSpPr>
        <p:spPr>
          <a:xfrm>
            <a:off x="6799478" y="5440680"/>
            <a:ext cx="17830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Cuando el cliente pueda</a:t>
            </a:r>
            <a:endParaRPr lang="en-US" sz="1050" dirty="0"/>
          </a:p>
        </p:txBody>
      </p:sp>
      <p:sp>
        <p:nvSpPr>
          <p:cNvPr id="51" name="Text 48"/>
          <p:cNvSpPr txBox="1"/>
          <p:nvPr/>
        </p:nvSpPr>
        <p:spPr>
          <a:xfrm>
            <a:off x="8655710" y="5440680"/>
            <a:ext cx="2672791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lo hace desde su celular, a su ritmo</a:t>
            </a:r>
            <a:endParaRPr lang="en-US" sz="1000" dirty="0"/>
          </a:p>
        </p:txBody>
      </p:sp>
      <p:sp>
        <p:nvSpPr>
          <p:cNvPr id="52" name="Text 49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53" name="Text 50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3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LO MÁS IMPORTANTE QUE DEPENDE DE TI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número del cliente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 el factor más determinante de todo el proceso, y es el único que está enteramente en tus manos.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828800"/>
            <a:ext cx="3703320" cy="3017520"/>
          </a:xfrm>
          <a:prstGeom prst="roundRect">
            <a:avLst>
              <a:gd name="adj" fmla="val 2727"/>
            </a:avLst>
          </a:prstGeom>
          <a:solidFill>
            <a:srgbClr val="FCE3F1"/>
          </a:solidFill>
          <a:ln w="12700">
            <a:solidFill>
              <a:srgbClr val="EC0B8A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533095" y="1828800"/>
            <a:ext cx="3703320" cy="56693"/>
          </a:xfrm>
          <a:prstGeom prst="rect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7"/>
          <p:cNvSpPr txBox="1"/>
          <p:nvPr/>
        </p:nvSpPr>
        <p:spPr>
          <a:xfrm>
            <a:off x="862279" y="2148840"/>
            <a:ext cx="30632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600" b="1" dirty="0">
                <a:solidFill>
                  <a:srgbClr val="B5127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90%</a:t>
            </a:r>
            <a:endParaRPr lang="en-US" sz="5600" dirty="0"/>
          </a:p>
        </p:txBody>
      </p:sp>
      <p:sp>
        <p:nvSpPr>
          <p:cNvPr id="11" name="Text 8"/>
          <p:cNvSpPr txBox="1"/>
          <p:nvPr/>
        </p:nvSpPr>
        <p:spPr>
          <a:xfrm>
            <a:off x="862279" y="324612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700"/>
              </a:lnSpc>
              <a:buNone/>
            </a:pPr>
            <a:r>
              <a:rPr lang="en-US" sz="13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 las inspecciones que no se concretaron</a:t>
            </a:r>
            <a:endParaRPr lang="en-US" sz="1300" dirty="0"/>
          </a:p>
        </p:txBody>
      </p:sp>
      <p:sp>
        <p:nvSpPr>
          <p:cNvPr id="12" name="Text 9"/>
          <p:cNvSpPr txBox="1"/>
          <p:nvPr/>
        </p:nvSpPr>
        <p:spPr>
          <a:xfrm>
            <a:off x="862279" y="3767328"/>
            <a:ext cx="30632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fue por un número de contacto incorrecto. No por la tecnología, ni por el cliente, ni por las fotos.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4617720" y="1828800"/>
            <a:ext cx="7040880" cy="914400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4" name="Shape 11"/>
          <p:cNvSpPr/>
          <p:nvPr/>
        </p:nvSpPr>
        <p:spPr>
          <a:xfrm>
            <a:off x="4617720" y="1828800"/>
            <a:ext cx="7040880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Shape 12"/>
          <p:cNvSpPr/>
          <p:nvPr/>
        </p:nvSpPr>
        <p:spPr>
          <a:xfrm>
            <a:off x="4873752" y="2103120"/>
            <a:ext cx="384048" cy="384048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6" name="Text 13"/>
          <p:cNvSpPr txBox="1"/>
          <p:nvPr/>
        </p:nvSpPr>
        <p:spPr>
          <a:xfrm>
            <a:off x="4873752" y="21031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200" dirty="0"/>
          </a:p>
        </p:txBody>
      </p:sp>
      <p:sp>
        <p:nvSpPr>
          <p:cNvPr id="17" name="Text 14"/>
          <p:cNvSpPr txBox="1"/>
          <p:nvPr/>
        </p:nvSpPr>
        <p:spPr>
          <a:xfrm>
            <a:off x="5385816" y="1956816"/>
            <a:ext cx="601675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número de la emisión debe ser el del cliente</a:t>
            </a:r>
            <a:endParaRPr lang="en-US" sz="1250" dirty="0"/>
          </a:p>
        </p:txBody>
      </p:sp>
      <p:sp>
        <p:nvSpPr>
          <p:cNvPr id="18" name="Text 15"/>
          <p:cNvSpPr txBox="1"/>
          <p:nvPr/>
        </p:nvSpPr>
        <p:spPr>
          <a:xfrm>
            <a:off x="5385816" y="2267712"/>
            <a:ext cx="601675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 el que recibe el link. Si está mal, la inspección simplemente no arranca y la póliza queda a medias.</a:t>
            </a:r>
            <a:endParaRPr lang="en-US" sz="1050" dirty="0"/>
          </a:p>
        </p:txBody>
      </p:sp>
      <p:sp>
        <p:nvSpPr>
          <p:cNvPr id="19" name="Shape 16"/>
          <p:cNvSpPr/>
          <p:nvPr/>
        </p:nvSpPr>
        <p:spPr>
          <a:xfrm>
            <a:off x="4617720" y="2880360"/>
            <a:ext cx="7040880" cy="914400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0" name="Shape 17"/>
          <p:cNvSpPr/>
          <p:nvPr/>
        </p:nvSpPr>
        <p:spPr>
          <a:xfrm>
            <a:off x="4617720" y="2880360"/>
            <a:ext cx="7040880" cy="56693"/>
          </a:xfrm>
          <a:prstGeom prst="rect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1" name="Shape 18"/>
          <p:cNvSpPr/>
          <p:nvPr/>
        </p:nvSpPr>
        <p:spPr>
          <a:xfrm>
            <a:off x="4873752" y="3154680"/>
            <a:ext cx="384048" cy="384048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2" name="Text 19"/>
          <p:cNvSpPr txBox="1"/>
          <p:nvPr/>
        </p:nvSpPr>
        <p:spPr>
          <a:xfrm>
            <a:off x="4873752" y="3154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5385816" y="3008376"/>
            <a:ext cx="601675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Evita poner tu propio número por defecto</a:t>
            </a:r>
            <a:endParaRPr lang="en-US" sz="1250" dirty="0"/>
          </a:p>
        </p:txBody>
      </p:sp>
      <p:sp>
        <p:nvSpPr>
          <p:cNvPr id="24" name="Text 21"/>
          <p:cNvSpPr txBox="1"/>
          <p:nvPr/>
        </p:nvSpPr>
        <p:spPr>
          <a:xfrm>
            <a:off x="5385816" y="3319272"/>
            <a:ext cx="601675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Genera </a:t>
            </a:r>
            <a:r>
              <a:rPr lang="en-US" sz="10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reprocesos</a:t>
            </a: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internos de búsqueda y contacto, y se pierde el vínculo directo con el asegurado.</a:t>
            </a:r>
            <a:endParaRPr lang="en-US" sz="1050" dirty="0"/>
          </a:p>
        </p:txBody>
      </p:sp>
      <p:sp>
        <p:nvSpPr>
          <p:cNvPr id="25" name="Shape 22"/>
          <p:cNvSpPr/>
          <p:nvPr/>
        </p:nvSpPr>
        <p:spPr>
          <a:xfrm>
            <a:off x="4617720" y="3931920"/>
            <a:ext cx="7040880" cy="914400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6" name="Shape 23"/>
          <p:cNvSpPr/>
          <p:nvPr/>
        </p:nvSpPr>
        <p:spPr>
          <a:xfrm>
            <a:off x="4617720" y="3931920"/>
            <a:ext cx="7040880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7" name="Shape 24"/>
          <p:cNvSpPr/>
          <p:nvPr/>
        </p:nvSpPr>
        <p:spPr>
          <a:xfrm>
            <a:off x="4873752" y="4206240"/>
            <a:ext cx="384048" cy="384048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8" name="Text 25"/>
          <p:cNvSpPr txBox="1"/>
          <p:nvPr/>
        </p:nvSpPr>
        <p:spPr>
          <a:xfrm>
            <a:off x="4873752" y="42062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200" dirty="0"/>
          </a:p>
        </p:txBody>
      </p:sp>
      <p:sp>
        <p:nvSpPr>
          <p:cNvPr id="29" name="Text 26"/>
          <p:cNvSpPr txBox="1"/>
          <p:nvPr/>
        </p:nvSpPr>
        <p:spPr>
          <a:xfrm>
            <a:off x="5385816" y="4059936"/>
            <a:ext cx="601675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Sí puedes ponerlo si vas a tomar tú las fotos</a:t>
            </a:r>
            <a:endParaRPr lang="en-US" sz="1250" dirty="0"/>
          </a:p>
        </p:txBody>
      </p:sp>
      <p:sp>
        <p:nvSpPr>
          <p:cNvPr id="30" name="Text 27"/>
          <p:cNvSpPr txBox="1"/>
          <p:nvPr/>
        </p:nvSpPr>
        <p:spPr>
          <a:xfrm>
            <a:off x="5385816" y="4370832"/>
            <a:ext cx="601675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 válido y varios corredores lo hacen. Pero valídalo antes con el cliente: si el link te llega a ti y no completas las fotos, se pierde el contacto.</a:t>
            </a:r>
            <a:endParaRPr lang="en-US" sz="1050" dirty="0"/>
          </a:p>
        </p:txBody>
      </p:sp>
      <p:sp>
        <p:nvSpPr>
          <p:cNvPr id="31" name="Shape 28"/>
          <p:cNvSpPr/>
          <p:nvPr/>
        </p:nvSpPr>
        <p:spPr>
          <a:xfrm>
            <a:off x="4617720" y="5029200"/>
            <a:ext cx="7040880" cy="731520"/>
          </a:xfrm>
          <a:prstGeom prst="roundRect">
            <a:avLst>
              <a:gd name="adj" fmla="val 12500"/>
            </a:avLst>
          </a:prstGeom>
          <a:solidFill>
            <a:srgbClr val="E4F4FB"/>
          </a:solidFill>
          <a:ln w="12700">
            <a:solidFill>
              <a:srgbClr val="00A0DF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32" name="Shape 29"/>
          <p:cNvSpPr/>
          <p:nvPr/>
        </p:nvSpPr>
        <p:spPr>
          <a:xfrm>
            <a:off x="4837176" y="5230368"/>
            <a:ext cx="329184" cy="329184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3" name="Text 30"/>
          <p:cNvSpPr txBox="1"/>
          <p:nvPr/>
        </p:nvSpPr>
        <p:spPr>
          <a:xfrm>
            <a:off x="4837176" y="5230368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300" dirty="0"/>
          </a:p>
        </p:txBody>
      </p:sp>
      <p:sp>
        <p:nvSpPr>
          <p:cNvPr id="34" name="Text 31"/>
          <p:cNvSpPr txBox="1"/>
          <p:nvPr/>
        </p:nvSpPr>
        <p:spPr>
          <a:xfrm>
            <a:off x="5312664" y="5120640"/>
            <a:ext cx="6126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s-PE" sz="1150" b="1" noProof="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Avísale a tu cliente</a:t>
            </a:r>
            <a:r>
              <a:rPr lang="es-PE" sz="1150" noProof="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que le llegará un WhatsApp de Pacífico con el link. Un aviso tuyo evita la mayoría de los casos perdidos.</a:t>
            </a:r>
            <a:endParaRPr lang="es-PE" sz="1150" noProof="0" dirty="0"/>
          </a:p>
        </p:txBody>
      </p:sp>
      <p:sp>
        <p:nvSpPr>
          <p:cNvPr id="35" name="Text 32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6" name="Text 33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4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NUEVO PROCESO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Así de simple es ahora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Cinco momentos, todos resueltos desde el WhatsApp del cliente.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83080"/>
            <a:ext cx="2041855" cy="3127248"/>
          </a:xfrm>
          <a:prstGeom prst="roundRect">
            <a:avLst>
              <a:gd name="adj" fmla="val 403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533095" y="1783080"/>
            <a:ext cx="2041855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Shape 7"/>
          <p:cNvSpPr/>
          <p:nvPr/>
        </p:nvSpPr>
        <p:spPr>
          <a:xfrm>
            <a:off x="770839" y="2130552"/>
            <a:ext cx="420624" cy="420624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1" name="Text 8"/>
          <p:cNvSpPr txBox="1"/>
          <p:nvPr/>
        </p:nvSpPr>
        <p:spPr>
          <a:xfrm>
            <a:off x="770839" y="213055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70839" y="2697480"/>
            <a:ext cx="156636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3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Venta y emisión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770839" y="3319272"/>
            <a:ext cx="1170432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4" name="Text 11"/>
          <p:cNvSpPr txBox="1"/>
          <p:nvPr/>
        </p:nvSpPr>
        <p:spPr>
          <a:xfrm>
            <a:off x="770839" y="3319272"/>
            <a:ext cx="11704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cambia</a:t>
            </a:r>
            <a:endParaRPr lang="en-US" sz="900" dirty="0"/>
          </a:p>
        </p:txBody>
      </p:sp>
      <p:sp>
        <p:nvSpPr>
          <p:cNvPr id="15" name="Text 12"/>
          <p:cNvSpPr txBox="1"/>
          <p:nvPr/>
        </p:nvSpPr>
        <p:spPr>
          <a:xfrm>
            <a:off x="770839" y="3703320"/>
            <a:ext cx="1566367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 emite la póliza y el sistema identifica que el caso necesita inspección. Para ti esta etapa es igual que siempre.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2803550" y="1783080"/>
            <a:ext cx="2041855" cy="3127248"/>
          </a:xfrm>
          <a:prstGeom prst="roundRect">
            <a:avLst>
              <a:gd name="adj" fmla="val 403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7" name="Shape 14"/>
          <p:cNvSpPr/>
          <p:nvPr/>
        </p:nvSpPr>
        <p:spPr>
          <a:xfrm>
            <a:off x="2803550" y="1783080"/>
            <a:ext cx="2041855" cy="56693"/>
          </a:xfrm>
          <a:prstGeom prst="rect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8" name="Shape 15"/>
          <p:cNvSpPr/>
          <p:nvPr/>
        </p:nvSpPr>
        <p:spPr>
          <a:xfrm>
            <a:off x="3041294" y="2130552"/>
            <a:ext cx="420624" cy="420624"/>
          </a:xfrm>
          <a:prstGeom prst="ellipse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9" name="Text 16"/>
          <p:cNvSpPr txBox="1"/>
          <p:nvPr/>
        </p:nvSpPr>
        <p:spPr>
          <a:xfrm>
            <a:off x="3041294" y="213055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3041294" y="2697480"/>
            <a:ext cx="156636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3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Contacto</a:t>
            </a:r>
            <a:endParaRPr lang="en-US" sz="1350" dirty="0"/>
          </a:p>
        </p:txBody>
      </p:sp>
      <p:sp>
        <p:nvSpPr>
          <p:cNvPr id="21" name="Shape 18"/>
          <p:cNvSpPr/>
          <p:nvPr/>
        </p:nvSpPr>
        <p:spPr>
          <a:xfrm>
            <a:off x="3041294" y="3319272"/>
            <a:ext cx="1170432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2" name="Text 19"/>
          <p:cNvSpPr txBox="1"/>
          <p:nvPr/>
        </p:nvSpPr>
        <p:spPr>
          <a:xfrm>
            <a:off x="3041294" y="3319272"/>
            <a:ext cx="11704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24 h</a:t>
            </a:r>
            <a:endParaRPr lang="en-US" sz="900" dirty="0"/>
          </a:p>
        </p:txBody>
      </p:sp>
      <p:sp>
        <p:nvSpPr>
          <p:cNvPr id="23" name="Text 20"/>
          <p:cNvSpPr txBox="1"/>
          <p:nvPr/>
        </p:nvSpPr>
        <p:spPr>
          <a:xfrm>
            <a:off x="3041294" y="3703320"/>
            <a:ext cx="1566367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Le llega el link al WhatsApp del cliente. Las emisiones de sábado y domingo inician el lunes.</a:t>
            </a:r>
            <a:endParaRPr lang="en-US" sz="1050" dirty="0"/>
          </a:p>
        </p:txBody>
      </p:sp>
      <p:sp>
        <p:nvSpPr>
          <p:cNvPr id="24" name="Shape 21"/>
          <p:cNvSpPr/>
          <p:nvPr/>
        </p:nvSpPr>
        <p:spPr>
          <a:xfrm>
            <a:off x="5074006" y="1783080"/>
            <a:ext cx="2041855" cy="3127248"/>
          </a:xfrm>
          <a:prstGeom prst="roundRect">
            <a:avLst>
              <a:gd name="adj" fmla="val 403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5" name="Shape 22"/>
          <p:cNvSpPr/>
          <p:nvPr/>
        </p:nvSpPr>
        <p:spPr>
          <a:xfrm>
            <a:off x="5074006" y="1783080"/>
            <a:ext cx="2041855" cy="56693"/>
          </a:xfrm>
          <a:prstGeom prst="rect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6" name="Shape 23"/>
          <p:cNvSpPr/>
          <p:nvPr/>
        </p:nvSpPr>
        <p:spPr>
          <a:xfrm>
            <a:off x="5311750" y="2130552"/>
            <a:ext cx="420624" cy="420624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7" name="Text 24"/>
          <p:cNvSpPr txBox="1"/>
          <p:nvPr/>
        </p:nvSpPr>
        <p:spPr>
          <a:xfrm>
            <a:off x="5311750" y="213055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400" dirty="0"/>
          </a:p>
        </p:txBody>
      </p:sp>
      <p:sp>
        <p:nvSpPr>
          <p:cNvPr id="28" name="Text 25"/>
          <p:cNvSpPr txBox="1"/>
          <p:nvPr/>
        </p:nvSpPr>
        <p:spPr>
          <a:xfrm>
            <a:off x="5311750" y="2697480"/>
            <a:ext cx="156636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3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Inspección</a:t>
            </a:r>
            <a:endParaRPr lang="en-US" sz="1350" dirty="0"/>
          </a:p>
        </p:txBody>
      </p:sp>
      <p:sp>
        <p:nvSpPr>
          <p:cNvPr id="29" name="Shape 26"/>
          <p:cNvSpPr/>
          <p:nvPr/>
        </p:nvSpPr>
        <p:spPr>
          <a:xfrm>
            <a:off x="5311750" y="3319272"/>
            <a:ext cx="1170432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7"/>
          <p:cNvSpPr txBox="1"/>
          <p:nvPr/>
        </p:nvSpPr>
        <p:spPr>
          <a:xfrm>
            <a:off x="5311750" y="3319272"/>
            <a:ext cx="11704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3–4 min</a:t>
            </a:r>
            <a:endParaRPr lang="en-US" sz="900" dirty="0"/>
          </a:p>
        </p:txBody>
      </p:sp>
      <p:sp>
        <p:nvSpPr>
          <p:cNvPr id="31" name="Text 28"/>
          <p:cNvSpPr txBox="1"/>
          <p:nvPr/>
        </p:nvSpPr>
        <p:spPr>
          <a:xfrm>
            <a:off x="5311750" y="3703320"/>
            <a:ext cx="1566367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Toma de fotos guiada desde el celular, en vivo y con validación automática de cada una.</a:t>
            </a:r>
            <a:endParaRPr lang="en-US" sz="1050" dirty="0"/>
          </a:p>
        </p:txBody>
      </p:sp>
      <p:sp>
        <p:nvSpPr>
          <p:cNvPr id="32" name="Shape 29"/>
          <p:cNvSpPr/>
          <p:nvPr/>
        </p:nvSpPr>
        <p:spPr>
          <a:xfrm>
            <a:off x="7344461" y="1783080"/>
            <a:ext cx="2041855" cy="3127248"/>
          </a:xfrm>
          <a:prstGeom prst="roundRect">
            <a:avLst>
              <a:gd name="adj" fmla="val 403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33" name="Shape 30"/>
          <p:cNvSpPr/>
          <p:nvPr/>
        </p:nvSpPr>
        <p:spPr>
          <a:xfrm>
            <a:off x="7344461" y="1783080"/>
            <a:ext cx="2041855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4" name="Shape 31"/>
          <p:cNvSpPr/>
          <p:nvPr/>
        </p:nvSpPr>
        <p:spPr>
          <a:xfrm>
            <a:off x="7582205" y="2130552"/>
            <a:ext cx="420624" cy="420624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Text 32"/>
          <p:cNvSpPr txBox="1"/>
          <p:nvPr/>
        </p:nvSpPr>
        <p:spPr>
          <a:xfrm>
            <a:off x="7582205" y="213055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1400" dirty="0"/>
          </a:p>
        </p:txBody>
      </p:sp>
      <p:sp>
        <p:nvSpPr>
          <p:cNvPr id="36" name="Text 33"/>
          <p:cNvSpPr txBox="1"/>
          <p:nvPr/>
        </p:nvSpPr>
        <p:spPr>
          <a:xfrm>
            <a:off x="7582205" y="2697480"/>
            <a:ext cx="156636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3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Revisión</a:t>
            </a:r>
            <a:endParaRPr lang="en-US" sz="1350" dirty="0"/>
          </a:p>
        </p:txBody>
      </p:sp>
      <p:sp>
        <p:nvSpPr>
          <p:cNvPr id="37" name="Shape 34"/>
          <p:cNvSpPr/>
          <p:nvPr/>
        </p:nvSpPr>
        <p:spPr>
          <a:xfrm>
            <a:off x="7582205" y="3319272"/>
            <a:ext cx="1170432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8" name="Text 35"/>
          <p:cNvSpPr txBox="1"/>
          <p:nvPr/>
        </p:nvSpPr>
        <p:spPr>
          <a:xfrm>
            <a:off x="7582205" y="3319272"/>
            <a:ext cx="11704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3–4 min</a:t>
            </a:r>
            <a:endParaRPr lang="en-US" sz="900" dirty="0"/>
          </a:p>
        </p:txBody>
      </p:sp>
      <p:sp>
        <p:nvSpPr>
          <p:cNvPr id="39" name="Text 36"/>
          <p:cNvSpPr txBox="1"/>
          <p:nvPr/>
        </p:nvSpPr>
        <p:spPr>
          <a:xfrm>
            <a:off x="7582205" y="3703320"/>
            <a:ext cx="1566367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Motor de IA más reglas de negocio y control de calidad.</a:t>
            </a:r>
            <a:endParaRPr lang="en-US" sz="1050" dirty="0"/>
          </a:p>
        </p:txBody>
      </p:sp>
      <p:sp>
        <p:nvSpPr>
          <p:cNvPr id="40" name="Shape 37"/>
          <p:cNvSpPr/>
          <p:nvPr/>
        </p:nvSpPr>
        <p:spPr>
          <a:xfrm>
            <a:off x="9614916" y="1783080"/>
            <a:ext cx="2041855" cy="3127248"/>
          </a:xfrm>
          <a:prstGeom prst="roundRect">
            <a:avLst>
              <a:gd name="adj" fmla="val 4030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41" name="Shape 38"/>
          <p:cNvSpPr/>
          <p:nvPr/>
        </p:nvSpPr>
        <p:spPr>
          <a:xfrm>
            <a:off x="9614916" y="1783080"/>
            <a:ext cx="2041855" cy="56693"/>
          </a:xfrm>
          <a:prstGeom prst="rect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2" name="Shape 39"/>
          <p:cNvSpPr/>
          <p:nvPr/>
        </p:nvSpPr>
        <p:spPr>
          <a:xfrm>
            <a:off x="9852660" y="2130552"/>
            <a:ext cx="420624" cy="420624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3" name="Text 40"/>
          <p:cNvSpPr txBox="1"/>
          <p:nvPr/>
        </p:nvSpPr>
        <p:spPr>
          <a:xfrm>
            <a:off x="9852660" y="2130552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</a:t>
            </a:r>
            <a:endParaRPr lang="en-US" sz="1400" dirty="0"/>
          </a:p>
        </p:txBody>
      </p:sp>
      <p:sp>
        <p:nvSpPr>
          <p:cNvPr id="44" name="Text 41"/>
          <p:cNvSpPr txBox="1"/>
          <p:nvPr/>
        </p:nvSpPr>
        <p:spPr>
          <a:xfrm>
            <a:off x="9852660" y="2697480"/>
            <a:ext cx="156636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3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Respuesta</a:t>
            </a:r>
            <a:endParaRPr lang="en-US" sz="1350" dirty="0"/>
          </a:p>
        </p:txBody>
      </p:sp>
      <p:sp>
        <p:nvSpPr>
          <p:cNvPr id="45" name="Shape 42"/>
          <p:cNvSpPr/>
          <p:nvPr/>
        </p:nvSpPr>
        <p:spPr>
          <a:xfrm>
            <a:off x="9852660" y="3319272"/>
            <a:ext cx="1170432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6" name="Text 43"/>
          <p:cNvSpPr txBox="1"/>
          <p:nvPr/>
        </p:nvSpPr>
        <p:spPr>
          <a:xfrm>
            <a:off x="9852660" y="3319272"/>
            <a:ext cx="11704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mismo día</a:t>
            </a:r>
            <a:endParaRPr lang="en-US" sz="900" dirty="0"/>
          </a:p>
        </p:txBody>
      </p:sp>
      <p:sp>
        <p:nvSpPr>
          <p:cNvPr id="47" name="Text 44"/>
          <p:cNvSpPr txBox="1"/>
          <p:nvPr/>
        </p:nvSpPr>
        <p:spPr>
          <a:xfrm>
            <a:off x="9852660" y="3703320"/>
            <a:ext cx="1566367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Mensaje al cliente con el resultado y, luego, se </a:t>
            </a:r>
            <a:r>
              <a:rPr lang="en-US" sz="10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realiza</a:t>
            </a: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el </a:t>
            </a:r>
            <a:r>
              <a:rPr lang="en-US" sz="10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endoso</a:t>
            </a: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de la póliza.</a:t>
            </a:r>
            <a:endParaRPr lang="en-US" sz="1050" dirty="0"/>
          </a:p>
        </p:txBody>
      </p:sp>
      <p:sp>
        <p:nvSpPr>
          <p:cNvPr id="48" name="Shape 45"/>
          <p:cNvSpPr/>
          <p:nvPr/>
        </p:nvSpPr>
        <p:spPr>
          <a:xfrm>
            <a:off x="533095" y="5138928"/>
            <a:ext cx="11125505" cy="749808"/>
          </a:xfrm>
          <a:prstGeom prst="roundRect">
            <a:avLst>
              <a:gd name="adj" fmla="val 12195"/>
            </a:avLst>
          </a:prstGeom>
          <a:solidFill>
            <a:srgbClr val="E4F4FB"/>
          </a:solidFill>
          <a:ln w="12700">
            <a:solidFill>
              <a:srgbClr val="00A0DF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49" name="Shape 46"/>
          <p:cNvSpPr/>
          <p:nvPr/>
        </p:nvSpPr>
        <p:spPr>
          <a:xfrm>
            <a:off x="752551" y="5349240"/>
            <a:ext cx="329184" cy="329184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50" name="Text 47"/>
          <p:cNvSpPr txBox="1"/>
          <p:nvPr/>
        </p:nvSpPr>
        <p:spPr>
          <a:xfrm>
            <a:off x="752551" y="534924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1228039" y="5230368"/>
            <a:ext cx="10211105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95% se aprueba automáticamente.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La meta es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que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el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contacto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la toma de fotos y el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análisis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no superen 1 hora en total. El resto pasa a revisión de un especialista y el cliente igual recibe una respuesta clara.</a:t>
            </a:r>
            <a:endParaRPr lang="en-US" sz="1150" dirty="0"/>
          </a:p>
        </p:txBody>
      </p:sp>
      <p:sp>
        <p:nvSpPr>
          <p:cNvPr id="52" name="Text 49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53" name="Text 50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5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VÉANLO EN ACCIÓN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recorrido completo del cliente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234440"/>
            <a:ext cx="3794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Grabación real de </a:t>
            </a:r>
            <a:r>
              <a:rPr lang="en-US" sz="13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una</a:t>
            </a:r>
            <a:r>
              <a:rPr lang="en-US" sz="13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30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inspección</a:t>
            </a:r>
            <a:r>
              <a:rPr lang="en-US" sz="13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: desde el WhatsApp hasta la confirmación de envío. Verás las ocho tomas que pide la app, una por una.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33095" y="2542032"/>
            <a:ext cx="384048" cy="384048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9" name="Text 6"/>
          <p:cNvSpPr txBox="1"/>
          <p:nvPr/>
        </p:nvSpPr>
        <p:spPr>
          <a:xfrm>
            <a:off x="533095" y="25420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7"/>
          <p:cNvSpPr txBox="1"/>
          <p:nvPr/>
        </p:nvSpPr>
        <p:spPr>
          <a:xfrm>
            <a:off x="1063447" y="2505456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WhatsApp de inicio</a:t>
            </a:r>
            <a:endParaRPr lang="en-US" sz="1200" dirty="0"/>
          </a:p>
        </p:txBody>
      </p:sp>
      <p:sp>
        <p:nvSpPr>
          <p:cNvPr id="11" name="Text 8"/>
          <p:cNvSpPr txBox="1"/>
          <p:nvPr/>
        </p:nvSpPr>
        <p:spPr>
          <a:xfrm>
            <a:off x="1063447" y="2816352"/>
            <a:ext cx="3291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 la cuenta “Pacífico Inspecciones”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533095" y="3383280"/>
            <a:ext cx="384048" cy="384048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3" name="Text 10"/>
          <p:cNvSpPr txBox="1"/>
          <p:nvPr/>
        </p:nvSpPr>
        <p:spPr>
          <a:xfrm>
            <a:off x="533095" y="33832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1"/>
          <p:cNvSpPr txBox="1"/>
          <p:nvPr/>
        </p:nvSpPr>
        <p:spPr>
          <a:xfrm>
            <a:off x="1063447" y="3346704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Las 6 tomas del exterior</a:t>
            </a:r>
            <a:endParaRPr lang="en-US" sz="1200" dirty="0"/>
          </a:p>
        </p:txBody>
      </p:sp>
      <p:sp>
        <p:nvSpPr>
          <p:cNvPr id="15" name="Text 12"/>
          <p:cNvSpPr txBox="1"/>
          <p:nvPr/>
        </p:nvSpPr>
        <p:spPr>
          <a:xfrm>
            <a:off x="1063447" y="3657600"/>
            <a:ext cx="3291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frontal, las cuatro esquinas y trasera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533095" y="4224528"/>
            <a:ext cx="384048" cy="384048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7" name="Text 14"/>
          <p:cNvSpPr txBox="1"/>
          <p:nvPr/>
        </p:nvSpPr>
        <p:spPr>
          <a:xfrm>
            <a:off x="533095" y="422452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200" dirty="0"/>
          </a:p>
        </p:txBody>
      </p:sp>
      <p:sp>
        <p:nvSpPr>
          <p:cNvPr id="18" name="Text 15"/>
          <p:cNvSpPr txBox="1"/>
          <p:nvPr/>
        </p:nvSpPr>
        <p:spPr>
          <a:xfrm>
            <a:off x="1063447" y="4187952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Tablero y número de chasis</a:t>
            </a:r>
            <a:endParaRPr lang="en-US" sz="1200" dirty="0"/>
          </a:p>
        </p:txBody>
      </p:sp>
      <p:sp>
        <p:nvSpPr>
          <p:cNvPr id="19" name="Text 16"/>
          <p:cNvSpPr txBox="1"/>
          <p:nvPr/>
        </p:nvSpPr>
        <p:spPr>
          <a:xfrm>
            <a:off x="1063447" y="4498848"/>
            <a:ext cx="3291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kilometraje y VIN</a:t>
            </a:r>
            <a:endParaRPr lang="en-US" sz="1050" dirty="0"/>
          </a:p>
        </p:txBody>
      </p:sp>
      <p:sp>
        <p:nvSpPr>
          <p:cNvPr id="20" name="Shape 17"/>
          <p:cNvSpPr/>
          <p:nvPr/>
        </p:nvSpPr>
        <p:spPr>
          <a:xfrm>
            <a:off x="533095" y="5065776"/>
            <a:ext cx="384048" cy="384048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1" name="Text 18"/>
          <p:cNvSpPr txBox="1"/>
          <p:nvPr/>
        </p:nvSpPr>
        <p:spPr>
          <a:xfrm>
            <a:off x="533095" y="50657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1200" dirty="0"/>
          </a:p>
        </p:txBody>
      </p:sp>
      <p:sp>
        <p:nvSpPr>
          <p:cNvPr id="22" name="Text 19"/>
          <p:cNvSpPr txBox="1"/>
          <p:nvPr/>
        </p:nvSpPr>
        <p:spPr>
          <a:xfrm>
            <a:off x="1063447" y="5029200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Envío y confirmación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1063447" y="5340096"/>
            <a:ext cx="3291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cliente ve que llegó correctamente</a:t>
            </a:r>
            <a:endParaRPr lang="en-US" sz="1050" dirty="0"/>
          </a:p>
        </p:txBody>
      </p:sp>
      <p:sp>
        <p:nvSpPr>
          <p:cNvPr id="24" name="Shape 21"/>
          <p:cNvSpPr/>
          <p:nvPr/>
        </p:nvSpPr>
        <p:spPr>
          <a:xfrm>
            <a:off x="4736592" y="1417320"/>
            <a:ext cx="6967728" cy="4041648"/>
          </a:xfrm>
          <a:prstGeom prst="roundRect">
            <a:avLst>
              <a:gd name="adj" fmla="val 1357"/>
            </a:avLst>
          </a:prstGeom>
          <a:solidFill>
            <a:srgbClr val="F4F7FA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pic>
        <p:nvPicPr>
          <p:cNvPr id="25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28032" y="1508760"/>
            <a:ext cx="6784848" cy="3858768"/>
          </a:xfrm>
          <a:prstGeom prst="rect">
            <a:avLst/>
          </a:prstGeom>
        </p:spPr>
      </p:pic>
      <p:sp>
        <p:nvSpPr>
          <p:cNvPr id="26" name="Text 22"/>
          <p:cNvSpPr txBox="1"/>
          <p:nvPr/>
        </p:nvSpPr>
        <p:spPr>
          <a:xfrm>
            <a:off x="4736592" y="5532120"/>
            <a:ext cx="69677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Reproducir en modo presentación · 2:50 min</a:t>
            </a:r>
            <a:endParaRPr lang="en-US" sz="1000" dirty="0"/>
          </a:p>
        </p:txBody>
      </p:sp>
      <p:sp>
        <p:nvSpPr>
          <p:cNvPr id="27" name="Shape 23"/>
          <p:cNvSpPr/>
          <p:nvPr/>
        </p:nvSpPr>
        <p:spPr>
          <a:xfrm>
            <a:off x="7233302" y="5829300"/>
            <a:ext cx="1934552" cy="566928"/>
          </a:xfrm>
          <a:prstGeom prst="roundRect">
            <a:avLst>
              <a:gd name="adj" fmla="val 16129"/>
            </a:avLst>
          </a:prstGeom>
          <a:solidFill>
            <a:srgbClr val="FCE3F1"/>
          </a:solidFill>
          <a:ln w="12700">
            <a:solidFill>
              <a:srgbClr val="EC0B8A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28" name="Shape 24"/>
          <p:cNvSpPr/>
          <p:nvPr/>
        </p:nvSpPr>
        <p:spPr>
          <a:xfrm>
            <a:off x="7452758" y="5948172"/>
            <a:ext cx="329184" cy="329184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9" name="Text 25"/>
          <p:cNvSpPr txBox="1"/>
          <p:nvPr/>
        </p:nvSpPr>
        <p:spPr>
          <a:xfrm>
            <a:off x="7452758" y="5948172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!</a:t>
            </a:r>
            <a:endParaRPr lang="en-US" sz="1300" dirty="0"/>
          </a:p>
        </p:txBody>
      </p:sp>
      <p:sp>
        <p:nvSpPr>
          <p:cNvPr id="30" name="Text 26"/>
          <p:cNvSpPr txBox="1"/>
          <p:nvPr/>
        </p:nvSpPr>
        <p:spPr>
          <a:xfrm>
            <a:off x="7928246" y="5920740"/>
            <a:ext cx="6053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Video </a:t>
            </a:r>
            <a:r>
              <a:rPr lang="en-US" sz="1150" b="1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modelo</a:t>
            </a:r>
            <a:endParaRPr lang="en-US" sz="1150" dirty="0"/>
          </a:p>
        </p:txBody>
      </p:sp>
      <p:sp>
        <p:nvSpPr>
          <p:cNvPr id="31" name="Text 27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2" name="Text 28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6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Shape 1"/>
          <p:cNvSpPr/>
          <p:nvPr/>
        </p:nvSpPr>
        <p:spPr>
          <a:xfrm>
            <a:off x="1005840" y="1965960"/>
            <a:ext cx="2331720" cy="329184"/>
          </a:xfrm>
          <a:prstGeom prst="roundRect">
            <a:avLst>
              <a:gd name="adj" fmla="val 47222"/>
            </a:avLst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" name="Text 2"/>
          <p:cNvSpPr txBox="1"/>
          <p:nvPr/>
        </p:nvSpPr>
        <p:spPr>
          <a:xfrm>
            <a:off x="1005840" y="196596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 EXPERIENCIA</a:t>
            </a:r>
            <a:endParaRPr lang="en-US" sz="1000" dirty="0"/>
          </a:p>
        </p:txBody>
      </p:sp>
      <p:sp>
        <p:nvSpPr>
          <p:cNvPr id="5" name="Text 3"/>
          <p:cNvSpPr txBox="1"/>
          <p:nvPr/>
        </p:nvSpPr>
        <p:spPr>
          <a:xfrm>
            <a:off x="1005840" y="2468880"/>
            <a:ext cx="566928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Paso a paso:</a:t>
            </a:r>
            <a:endParaRPr lang="en-US" sz="40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cómo la vive</a:t>
            </a:r>
            <a:endParaRPr lang="en-US" sz="40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tu cliente</a:t>
            </a:r>
            <a:endParaRPr lang="en-US" sz="4000" dirty="0"/>
          </a:p>
        </p:txBody>
      </p:sp>
      <p:sp>
        <p:nvSpPr>
          <p:cNvPr id="6" name="Text 4"/>
          <p:cNvSpPr txBox="1"/>
          <p:nvPr/>
        </p:nvSpPr>
        <p:spPr>
          <a:xfrm>
            <a:off x="1005840" y="4709160"/>
            <a:ext cx="5394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00" dirty="0">
                <a:solidFill>
                  <a:srgbClr val="FBE9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Desde que le llega el WhatsApp hasta que recibe el resultado. Estas son las pantallas que verá en su celular.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7084612" y="1325880"/>
            <a:ext cx="4182167" cy="411480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pic>
        <p:nvPicPr>
          <p:cNvPr id="8" name="Image 0" descr="assets/torito_thumb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48052" y="1455637"/>
            <a:ext cx="3855285" cy="3855285"/>
          </a:xfrm>
          <a:prstGeom prst="ellipse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CARA AL CLIENTE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Todo empieza en su WhatsApp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cliente no entra a ningún portal ni descarga nada. Recibe un mensaje de “Pacífico Inspecciones” con el link y desde ahí </a:t>
            </a:r>
            <a:r>
              <a:rPr lang="en-US" sz="14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arranca</a:t>
            </a: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4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todo</a:t>
            </a: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450" dirty="0"/>
          </a:p>
        </p:txBody>
      </p:sp>
      <p:pic>
        <p:nvPicPr>
          <p:cNvPr id="8" name="Image 1" descr="assets/pantallas/wa_pacific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983" y="1755648"/>
            <a:ext cx="2133074" cy="4023360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9" name="Text 5"/>
          <p:cNvSpPr txBox="1"/>
          <p:nvPr/>
        </p:nvSpPr>
        <p:spPr>
          <a:xfrm>
            <a:off x="502920" y="5888736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Mensaje de inicio</a:t>
            </a:r>
            <a:endParaRPr lang="en-US" sz="1200" dirty="0"/>
          </a:p>
        </p:txBody>
      </p:sp>
      <p:sp>
        <p:nvSpPr>
          <p:cNvPr id="10" name="Text 6"/>
          <p:cNvSpPr txBox="1"/>
          <p:nvPr/>
        </p:nvSpPr>
        <p:spPr>
          <a:xfrm>
            <a:off x="502920" y="6181344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 el botón “Iniciar inspección”.</a:t>
            </a:r>
            <a:endParaRPr lang="en-US" sz="1050" dirty="0"/>
          </a:p>
        </p:txBody>
      </p:sp>
      <p:pic>
        <p:nvPicPr>
          <p:cNvPr id="11" name="Image 2" descr="assets/wa/wa_recordatori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2247595"/>
            <a:ext cx="2331720" cy="2255939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2" name="Text 7"/>
          <p:cNvSpPr txBox="1"/>
          <p:nvPr/>
        </p:nvSpPr>
        <p:spPr>
          <a:xfrm>
            <a:off x="3447288" y="4698187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Recordatorio</a:t>
            </a:r>
            <a:endParaRPr lang="en-US" sz="1200" dirty="0"/>
          </a:p>
        </p:txBody>
      </p:sp>
      <p:sp>
        <p:nvSpPr>
          <p:cNvPr id="13" name="Text 8"/>
          <p:cNvSpPr txBox="1"/>
          <p:nvPr/>
        </p:nvSpPr>
        <p:spPr>
          <a:xfrm>
            <a:off x="3447288" y="4990795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 no la inicia, se le vuelve a escribir.</a:t>
            </a:r>
            <a:endParaRPr lang="en-US" sz="1050" dirty="0"/>
          </a:p>
        </p:txBody>
      </p:sp>
      <p:sp>
        <p:nvSpPr>
          <p:cNvPr id="14" name="Shape 9"/>
          <p:cNvSpPr/>
          <p:nvPr/>
        </p:nvSpPr>
        <p:spPr>
          <a:xfrm>
            <a:off x="6537960" y="1755648"/>
            <a:ext cx="2423160" cy="1444752"/>
          </a:xfrm>
          <a:prstGeom prst="roundRect">
            <a:avLst>
              <a:gd name="adj" fmla="val 569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5" name="Shape 10"/>
          <p:cNvSpPr/>
          <p:nvPr/>
        </p:nvSpPr>
        <p:spPr>
          <a:xfrm>
            <a:off x="6537960" y="1755648"/>
            <a:ext cx="2423160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6" name="Text 11"/>
          <p:cNvSpPr txBox="1"/>
          <p:nvPr/>
        </p:nvSpPr>
        <p:spPr>
          <a:xfrm>
            <a:off x="6757416" y="1938528"/>
            <a:ext cx="19842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 solo número oficial</a:t>
            </a:r>
            <a:endParaRPr lang="en-US" sz="1150" dirty="0"/>
          </a:p>
        </p:txBody>
      </p:sp>
      <p:sp>
        <p:nvSpPr>
          <p:cNvPr id="17" name="Text 12"/>
          <p:cNvSpPr txBox="1"/>
          <p:nvPr/>
        </p:nvSpPr>
        <p:spPr>
          <a:xfrm>
            <a:off x="6757416" y="2395728"/>
            <a:ext cx="1984248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Pacífico contacta desde un único canal. Nunca desde líneas temporales o desconocidas.</a:t>
            </a:r>
            <a:endParaRPr lang="en-US" sz="950" dirty="0"/>
          </a:p>
        </p:txBody>
      </p:sp>
      <p:sp>
        <p:nvSpPr>
          <p:cNvPr id="18" name="Shape 13"/>
          <p:cNvSpPr/>
          <p:nvPr/>
        </p:nvSpPr>
        <p:spPr>
          <a:xfrm>
            <a:off x="9189720" y="1755648"/>
            <a:ext cx="2423160" cy="1444752"/>
          </a:xfrm>
          <a:prstGeom prst="roundRect">
            <a:avLst>
              <a:gd name="adj" fmla="val 569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9" name="Shape 14"/>
          <p:cNvSpPr/>
          <p:nvPr/>
        </p:nvSpPr>
        <p:spPr>
          <a:xfrm>
            <a:off x="9189720" y="1755648"/>
            <a:ext cx="2423160" cy="56693"/>
          </a:xfrm>
          <a:prstGeom prst="rect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5"/>
          <p:cNvSpPr txBox="1"/>
          <p:nvPr/>
        </p:nvSpPr>
        <p:spPr>
          <a:xfrm>
            <a:off x="9409176" y="1938528"/>
            <a:ext cx="19842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mensaje trae todo</a:t>
            </a:r>
            <a:endParaRPr lang="en-US" sz="1150" dirty="0"/>
          </a:p>
        </p:txBody>
      </p:sp>
      <p:sp>
        <p:nvSpPr>
          <p:cNvPr id="21" name="Text 16"/>
          <p:cNvSpPr txBox="1"/>
          <p:nvPr/>
        </p:nvSpPr>
        <p:spPr>
          <a:xfrm>
            <a:off x="9409176" y="2395728"/>
            <a:ext cx="1984248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Saluda al cliente por su nombre, indica la placa y el número de póliza, y da el link y el buzón de soporte.</a:t>
            </a:r>
            <a:endParaRPr lang="en-US" sz="950" dirty="0"/>
          </a:p>
        </p:txBody>
      </p:sp>
      <p:sp>
        <p:nvSpPr>
          <p:cNvPr id="22" name="Shape 17"/>
          <p:cNvSpPr/>
          <p:nvPr/>
        </p:nvSpPr>
        <p:spPr>
          <a:xfrm>
            <a:off x="6537960" y="3310128"/>
            <a:ext cx="2423160" cy="1444752"/>
          </a:xfrm>
          <a:prstGeom prst="roundRect">
            <a:avLst>
              <a:gd name="adj" fmla="val 569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3" name="Shape 18"/>
          <p:cNvSpPr/>
          <p:nvPr/>
        </p:nvSpPr>
        <p:spPr>
          <a:xfrm>
            <a:off x="6537960" y="3310128"/>
            <a:ext cx="2423160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4" name="Text 19"/>
          <p:cNvSpPr txBox="1"/>
          <p:nvPr/>
        </p:nvSpPr>
        <p:spPr>
          <a:xfrm>
            <a:off x="6757416" y="3493008"/>
            <a:ext cx="19842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 link único por placa</a:t>
            </a:r>
            <a:endParaRPr lang="en-US" sz="1150" dirty="0"/>
          </a:p>
        </p:txBody>
      </p:sp>
      <p:sp>
        <p:nvSpPr>
          <p:cNvPr id="25" name="Text 20"/>
          <p:cNvSpPr txBox="1"/>
          <p:nvPr/>
        </p:nvSpPr>
        <p:spPr>
          <a:xfrm>
            <a:off x="6757416" y="3950208"/>
            <a:ext cx="1984248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es un enlace masivo: cada vehículo genera el suyo, personal e intransferible. Si el cliente tiene varios, recibe uno por cada placa.</a:t>
            </a:r>
            <a:endParaRPr lang="en-US" sz="950" dirty="0"/>
          </a:p>
        </p:txBody>
      </p:sp>
      <p:sp>
        <p:nvSpPr>
          <p:cNvPr id="26" name="Shape 21"/>
          <p:cNvSpPr/>
          <p:nvPr/>
        </p:nvSpPr>
        <p:spPr>
          <a:xfrm>
            <a:off x="9189720" y="3310128"/>
            <a:ext cx="2423160" cy="1444752"/>
          </a:xfrm>
          <a:prstGeom prst="roundRect">
            <a:avLst>
              <a:gd name="adj" fmla="val 569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7" name="Shape 22"/>
          <p:cNvSpPr/>
          <p:nvPr/>
        </p:nvSpPr>
        <p:spPr>
          <a:xfrm>
            <a:off x="9189720" y="3310128"/>
            <a:ext cx="2423160" cy="56693"/>
          </a:xfrm>
          <a:prstGeom prst="rect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8" name="Text 23"/>
          <p:cNvSpPr txBox="1"/>
          <p:nvPr/>
        </p:nvSpPr>
        <p:spPr>
          <a:xfrm>
            <a:off x="9409176" y="3493008"/>
            <a:ext cx="19842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7 días en el mensaje, 15 de vigencia</a:t>
            </a:r>
            <a:endParaRPr lang="en-US" sz="1150" dirty="0"/>
          </a:p>
        </p:txBody>
      </p:sp>
      <p:sp>
        <p:nvSpPr>
          <p:cNvPr id="29" name="Text 24"/>
          <p:cNvSpPr txBox="1"/>
          <p:nvPr/>
        </p:nvSpPr>
        <p:spPr>
          <a:xfrm>
            <a:off x="9409176" y="3950208"/>
            <a:ext cx="1984248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 cliente se le pide completarla en 7 días para no dejarlo al límite. El link sigue activo hasta 15 días calendario.</a:t>
            </a:r>
            <a:endParaRPr lang="en-US" sz="950" dirty="0"/>
          </a:p>
        </p:txBody>
      </p:sp>
      <p:sp>
        <p:nvSpPr>
          <p:cNvPr id="30" name="Shape 25"/>
          <p:cNvSpPr/>
          <p:nvPr/>
        </p:nvSpPr>
        <p:spPr>
          <a:xfrm>
            <a:off x="6537960" y="4937760"/>
            <a:ext cx="5074920" cy="1188720"/>
          </a:xfrm>
          <a:prstGeom prst="roundRect">
            <a:avLst>
              <a:gd name="adj" fmla="val 7692"/>
            </a:avLst>
          </a:prstGeom>
          <a:solidFill>
            <a:srgbClr val="EEF7FC"/>
          </a:solidFill>
          <a:ln w="12700">
            <a:solidFill>
              <a:srgbClr val="BFE4F4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31" name="Shape 26"/>
          <p:cNvSpPr/>
          <p:nvPr/>
        </p:nvSpPr>
        <p:spPr>
          <a:xfrm>
            <a:off x="6757416" y="5367528"/>
            <a:ext cx="329184" cy="329184"/>
          </a:xfrm>
          <a:prstGeom prst="ellipse">
            <a:avLst/>
          </a:prstGeom>
          <a:solidFill>
            <a:srgbClr val="BFE4F4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2" name="Text 27"/>
          <p:cNvSpPr txBox="1"/>
          <p:nvPr/>
        </p:nvSpPr>
        <p:spPr>
          <a:xfrm>
            <a:off x="6757416" y="5367528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300" dirty="0"/>
          </a:p>
        </p:txBody>
      </p:sp>
      <p:sp>
        <p:nvSpPr>
          <p:cNvPr id="33" name="Text 28"/>
          <p:cNvSpPr txBox="1"/>
          <p:nvPr/>
        </p:nvSpPr>
        <p:spPr>
          <a:xfrm>
            <a:off x="7232904" y="5029200"/>
            <a:ext cx="4160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Buzón de soporte:  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inspeccionesvehiculares@pacificoasiste.com.pe. Aparece en el propio mensaje y atiende todos los canales.</a:t>
            </a:r>
            <a:endParaRPr lang="en-US" sz="1150" dirty="0"/>
          </a:p>
        </p:txBody>
      </p:sp>
      <p:sp>
        <p:nvSpPr>
          <p:cNvPr id="34" name="Text 29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5" name="Text 30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8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PASO A PASO · INICIO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Onboarding y permisos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 abre en el navegador del celular desde el link de WhatsApp. El cliente no descarga ninguna app ni crea una cuenta.</a:t>
            </a:r>
            <a:endParaRPr lang="en-US" sz="1450" dirty="0"/>
          </a:p>
        </p:txBody>
      </p:sp>
      <p:pic>
        <p:nvPicPr>
          <p:cNvPr id="8" name="Image 1" descr="assets/pantallas/onb_termin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750" y="1719072"/>
            <a:ext cx="1364066" cy="2761488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9" name="Text 5"/>
          <p:cNvSpPr txBox="1"/>
          <p:nvPr/>
        </p:nvSpPr>
        <p:spPr>
          <a:xfrm>
            <a:off x="715975" y="4590288"/>
            <a:ext cx="24156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 · Acepta términos</a:t>
            </a:r>
            <a:endParaRPr lang="en-US" sz="1200" dirty="0"/>
          </a:p>
        </p:txBody>
      </p:sp>
      <p:sp>
        <p:nvSpPr>
          <p:cNvPr id="10" name="Text 6"/>
          <p:cNvSpPr txBox="1"/>
          <p:nvPr/>
        </p:nvSpPr>
        <p:spPr>
          <a:xfrm>
            <a:off x="715975" y="4882896"/>
            <a:ext cx="241561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Marca la casilla de términos y condiciones. Sin eso, el botón Ingresar no se activa.</a:t>
            </a:r>
            <a:endParaRPr lang="en-US" sz="1050" dirty="0"/>
          </a:p>
        </p:txBody>
      </p:sp>
      <p:pic>
        <p:nvPicPr>
          <p:cNvPr id="11" name="Image 2" descr="assets/pantallas/onb_dat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3126" y="1719072"/>
            <a:ext cx="1364066" cy="2761488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2" name="Text 7"/>
          <p:cNvSpPr txBox="1"/>
          <p:nvPr/>
        </p:nvSpPr>
        <p:spPr>
          <a:xfrm>
            <a:off x="3497351" y="4590288"/>
            <a:ext cx="24156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 · Confirma sus datos</a:t>
            </a:r>
            <a:endParaRPr lang="en-US" sz="1200" dirty="0"/>
          </a:p>
        </p:txBody>
      </p:sp>
      <p:sp>
        <p:nvSpPr>
          <p:cNvPr id="13" name="Text 8"/>
          <p:cNvSpPr txBox="1"/>
          <p:nvPr/>
        </p:nvSpPr>
        <p:spPr>
          <a:xfrm>
            <a:off x="3497351" y="4882896"/>
            <a:ext cx="241561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Revisa placa, marca / modelo y año de fabricación antes de continuar.</a:t>
            </a:r>
            <a:endParaRPr lang="en-US" sz="1050" dirty="0"/>
          </a:p>
        </p:txBody>
      </p:sp>
      <p:pic>
        <p:nvPicPr>
          <p:cNvPr id="14" name="Image 3" descr="assets/pantallas/perm_camar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4503" y="1719072"/>
            <a:ext cx="1364066" cy="2761488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5" name="Text 9"/>
          <p:cNvSpPr txBox="1"/>
          <p:nvPr/>
        </p:nvSpPr>
        <p:spPr>
          <a:xfrm>
            <a:off x="6278728" y="4590288"/>
            <a:ext cx="24156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 · Activa la cámara</a:t>
            </a:r>
            <a:endParaRPr lang="en-US" sz="1200" dirty="0"/>
          </a:p>
        </p:txBody>
      </p:sp>
      <p:sp>
        <p:nvSpPr>
          <p:cNvPr id="16" name="Text 10"/>
          <p:cNvSpPr txBox="1"/>
          <p:nvPr/>
        </p:nvSpPr>
        <p:spPr>
          <a:xfrm>
            <a:off x="6278728" y="4882896"/>
            <a:ext cx="241561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Necesaria para tomar las fotos en vivo desde el navegador.</a:t>
            </a:r>
            <a:endParaRPr lang="en-US" sz="1050" dirty="0"/>
          </a:p>
        </p:txBody>
      </p:sp>
      <p:pic>
        <p:nvPicPr>
          <p:cNvPr id="17" name="Image 4" descr="assets/pantallas/perm_ubicacion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5879" y="1719072"/>
            <a:ext cx="1364066" cy="2761488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8" name="Text 11"/>
          <p:cNvSpPr txBox="1"/>
          <p:nvPr/>
        </p:nvSpPr>
        <p:spPr>
          <a:xfrm>
            <a:off x="9060104" y="4590288"/>
            <a:ext cx="24156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 · Activa la ubicación</a:t>
            </a:r>
            <a:endParaRPr lang="en-US" sz="1200" dirty="0"/>
          </a:p>
        </p:txBody>
      </p:sp>
      <p:sp>
        <p:nvSpPr>
          <p:cNvPr id="19" name="Text 12"/>
          <p:cNvSpPr txBox="1"/>
          <p:nvPr/>
        </p:nvSpPr>
        <p:spPr>
          <a:xfrm>
            <a:off x="9060104" y="4882896"/>
            <a:ext cx="241561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Valida dónde se está realizando la inspección del vehículo.</a:t>
            </a:r>
            <a:endParaRPr lang="en-US" sz="1050" dirty="0"/>
          </a:p>
        </p:txBody>
      </p:sp>
      <p:sp>
        <p:nvSpPr>
          <p:cNvPr id="20" name="Shape 13"/>
          <p:cNvSpPr/>
          <p:nvPr/>
        </p:nvSpPr>
        <p:spPr>
          <a:xfrm>
            <a:off x="533095" y="5623560"/>
            <a:ext cx="11125505" cy="658368"/>
          </a:xfrm>
          <a:prstGeom prst="roundRect">
            <a:avLst>
              <a:gd name="adj" fmla="val 13889"/>
            </a:avLst>
          </a:prstGeom>
          <a:solidFill>
            <a:srgbClr val="FCE3F1"/>
          </a:solidFill>
          <a:ln w="12700">
            <a:solidFill>
              <a:srgbClr val="EC0B8A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21" name="Shape 14"/>
          <p:cNvSpPr/>
          <p:nvPr/>
        </p:nvSpPr>
        <p:spPr>
          <a:xfrm>
            <a:off x="752551" y="5788152"/>
            <a:ext cx="329184" cy="329184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2" name="Text 15"/>
          <p:cNvSpPr txBox="1"/>
          <p:nvPr/>
        </p:nvSpPr>
        <p:spPr>
          <a:xfrm>
            <a:off x="752551" y="5788152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!</a:t>
            </a:r>
            <a:endParaRPr lang="en-US" sz="1300" dirty="0"/>
          </a:p>
        </p:txBody>
      </p:sp>
      <p:sp>
        <p:nvSpPr>
          <p:cNvPr id="23" name="Text 16"/>
          <p:cNvSpPr txBox="1"/>
          <p:nvPr/>
        </p:nvSpPr>
        <p:spPr>
          <a:xfrm>
            <a:off x="1228039" y="5715000"/>
            <a:ext cx="1021110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 el celular pide los permisos una y otra vez,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pídele que abra el link en Chrome. El proceso continúa desde el paso en el que quedó, no se pierde lo avanzado.</a:t>
            </a:r>
            <a:endParaRPr lang="en-US" sz="1150" dirty="0"/>
          </a:p>
        </p:txBody>
      </p:sp>
      <p:sp>
        <p:nvSpPr>
          <p:cNvPr id="24" name="Text 17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25" name="Text 18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9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ANTES DE EMPEZAR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Seis cosas que evitan reprocesos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8138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app se las muestra al cliente antes de la primera foto. Si las repasas con él, la inspección sale a la primera.</a:t>
            </a:r>
            <a:endParaRPr lang="en-US" sz="1450" dirty="0"/>
          </a:p>
        </p:txBody>
      </p:sp>
      <p:pic>
        <p:nvPicPr>
          <p:cNvPr id="8" name="Image 1" descr="assets/pantallas/ti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81" y="1810512"/>
            <a:ext cx="1964797" cy="3977640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9" name="Shape 5"/>
          <p:cNvSpPr/>
          <p:nvPr/>
        </p:nvSpPr>
        <p:spPr>
          <a:xfrm>
            <a:off x="3063240" y="1810512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0" name="Shape 6"/>
          <p:cNvSpPr/>
          <p:nvPr/>
        </p:nvSpPr>
        <p:spPr>
          <a:xfrm>
            <a:off x="3063240" y="1810512"/>
            <a:ext cx="4206240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1" name="Shape 7"/>
          <p:cNvSpPr/>
          <p:nvPr/>
        </p:nvSpPr>
        <p:spPr>
          <a:xfrm>
            <a:off x="3300984" y="2121408"/>
            <a:ext cx="365760" cy="36576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2" name="Text 8"/>
          <p:cNvSpPr txBox="1"/>
          <p:nvPr/>
        </p:nvSpPr>
        <p:spPr>
          <a:xfrm>
            <a:off x="3300984" y="21214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⟳</a:t>
            </a:r>
            <a:endParaRPr lang="en-US" sz="1300" dirty="0"/>
          </a:p>
        </p:txBody>
      </p:sp>
      <p:sp>
        <p:nvSpPr>
          <p:cNvPr id="13" name="Text 9"/>
          <p:cNvSpPr txBox="1"/>
          <p:nvPr/>
        </p:nvSpPr>
        <p:spPr>
          <a:xfrm>
            <a:off x="3776472" y="2084832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Celular en horizontal</a:t>
            </a:r>
            <a:endParaRPr lang="en-US" sz="1250" dirty="0"/>
          </a:p>
        </p:txBody>
      </p:sp>
      <p:sp>
        <p:nvSpPr>
          <p:cNvPr id="14" name="Text 10"/>
          <p:cNvSpPr txBox="1"/>
          <p:nvPr/>
        </p:nvSpPr>
        <p:spPr>
          <a:xfrm>
            <a:off x="3300984" y="2596896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Para que el vehículo entre completo en el encuadre.</a:t>
            </a:r>
            <a:endParaRPr lang="en-US" sz="1050" dirty="0"/>
          </a:p>
        </p:txBody>
      </p:sp>
      <p:sp>
        <p:nvSpPr>
          <p:cNvPr id="15" name="Shape 11"/>
          <p:cNvSpPr/>
          <p:nvPr/>
        </p:nvSpPr>
        <p:spPr>
          <a:xfrm>
            <a:off x="3063240" y="3218688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6" name="Shape 12"/>
          <p:cNvSpPr/>
          <p:nvPr/>
        </p:nvSpPr>
        <p:spPr>
          <a:xfrm>
            <a:off x="3063240" y="3218688"/>
            <a:ext cx="4206240" cy="56693"/>
          </a:xfrm>
          <a:prstGeom prst="rect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7" name="Shape 13"/>
          <p:cNvSpPr/>
          <p:nvPr/>
        </p:nvSpPr>
        <p:spPr>
          <a:xfrm>
            <a:off x="3300984" y="3529584"/>
            <a:ext cx="365760" cy="365760"/>
          </a:xfrm>
          <a:prstGeom prst="ellipse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8" name="Text 14"/>
          <p:cNvSpPr txBox="1"/>
          <p:nvPr/>
        </p:nvSpPr>
        <p:spPr>
          <a:xfrm>
            <a:off x="3300984" y="352958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◉</a:t>
            </a:r>
            <a:endParaRPr lang="en-US" sz="1300" dirty="0"/>
          </a:p>
        </p:txBody>
      </p:sp>
      <p:sp>
        <p:nvSpPr>
          <p:cNvPr id="19" name="Text 15"/>
          <p:cNvSpPr txBox="1"/>
          <p:nvPr/>
        </p:nvSpPr>
        <p:spPr>
          <a:xfrm>
            <a:off x="3776472" y="3493008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Fotos en vivo, no de galería</a:t>
            </a:r>
            <a:endParaRPr lang="en-US" sz="1250" dirty="0"/>
          </a:p>
        </p:txBody>
      </p:sp>
      <p:sp>
        <p:nvSpPr>
          <p:cNvPr id="20" name="Text 16"/>
          <p:cNvSpPr txBox="1"/>
          <p:nvPr/>
        </p:nvSpPr>
        <p:spPr>
          <a:xfrm>
            <a:off x="3300984" y="4005072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Solo el documento puede adjuntarse; las fotos se toman en el momento.</a:t>
            </a:r>
            <a:endParaRPr lang="en-US" sz="1050" dirty="0"/>
          </a:p>
        </p:txBody>
      </p:sp>
      <p:sp>
        <p:nvSpPr>
          <p:cNvPr id="21" name="Shape 17"/>
          <p:cNvSpPr/>
          <p:nvPr/>
        </p:nvSpPr>
        <p:spPr>
          <a:xfrm>
            <a:off x="3063240" y="4626864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2" name="Shape 18"/>
          <p:cNvSpPr/>
          <p:nvPr/>
        </p:nvSpPr>
        <p:spPr>
          <a:xfrm>
            <a:off x="3063240" y="4626864"/>
            <a:ext cx="4206240" cy="56693"/>
          </a:xfrm>
          <a:prstGeom prst="rect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3" name="Shape 19"/>
          <p:cNvSpPr/>
          <p:nvPr/>
        </p:nvSpPr>
        <p:spPr>
          <a:xfrm>
            <a:off x="3300984" y="4937760"/>
            <a:ext cx="365760" cy="365760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4" name="Text 20"/>
          <p:cNvSpPr txBox="1"/>
          <p:nvPr/>
        </p:nvSpPr>
        <p:spPr>
          <a:xfrm>
            <a:off x="3300984" y="49377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◱</a:t>
            </a:r>
            <a:endParaRPr lang="en-US" sz="1300" dirty="0"/>
          </a:p>
        </p:txBody>
      </p:sp>
      <p:sp>
        <p:nvSpPr>
          <p:cNvPr id="25" name="Text 21"/>
          <p:cNvSpPr txBox="1"/>
          <p:nvPr/>
        </p:nvSpPr>
        <p:spPr>
          <a:xfrm>
            <a:off x="3776472" y="4901184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Desde las esquinas del auto</a:t>
            </a:r>
            <a:endParaRPr lang="en-US" sz="1250" dirty="0"/>
          </a:p>
        </p:txBody>
      </p:sp>
      <p:sp>
        <p:nvSpPr>
          <p:cNvPr id="26" name="Text 22"/>
          <p:cNvSpPr txBox="1"/>
          <p:nvPr/>
        </p:nvSpPr>
        <p:spPr>
          <a:xfrm>
            <a:off x="3300984" y="5413248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Laterales y diagonales: así se evitan los reflejos.</a:t>
            </a:r>
            <a:endParaRPr lang="en-US" sz="1050" dirty="0"/>
          </a:p>
        </p:txBody>
      </p:sp>
      <p:sp>
        <p:nvSpPr>
          <p:cNvPr id="27" name="Shape 23"/>
          <p:cNvSpPr/>
          <p:nvPr/>
        </p:nvSpPr>
        <p:spPr>
          <a:xfrm>
            <a:off x="7452360" y="1810512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8" name="Shape 24"/>
          <p:cNvSpPr/>
          <p:nvPr/>
        </p:nvSpPr>
        <p:spPr>
          <a:xfrm>
            <a:off x="7452360" y="1810512"/>
            <a:ext cx="4206240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9" name="Shape 25"/>
          <p:cNvSpPr/>
          <p:nvPr/>
        </p:nvSpPr>
        <p:spPr>
          <a:xfrm>
            <a:off x="7690104" y="2121408"/>
            <a:ext cx="365760" cy="365760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6"/>
          <p:cNvSpPr txBox="1"/>
          <p:nvPr/>
        </p:nvSpPr>
        <p:spPr>
          <a:xfrm>
            <a:off x="7690104" y="21214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▤</a:t>
            </a:r>
            <a:endParaRPr lang="en-US" sz="1300" dirty="0"/>
          </a:p>
        </p:txBody>
      </p:sp>
      <p:sp>
        <p:nvSpPr>
          <p:cNvPr id="31" name="Text 27"/>
          <p:cNvSpPr txBox="1"/>
          <p:nvPr/>
        </p:nvSpPr>
        <p:spPr>
          <a:xfrm>
            <a:off x="8165592" y="2084832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Placa visible adelante y atrás</a:t>
            </a:r>
            <a:endParaRPr lang="en-US" sz="1250" dirty="0"/>
          </a:p>
        </p:txBody>
      </p:sp>
      <p:sp>
        <p:nvSpPr>
          <p:cNvPr id="32" name="Text 28"/>
          <p:cNvSpPr txBox="1"/>
          <p:nvPr/>
        </p:nvSpPr>
        <p:spPr>
          <a:xfrm>
            <a:off x="7690104" y="2596896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 lo que permite identificar el vehículo asegurado.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7452360" y="3218688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34" name="Shape 30"/>
          <p:cNvSpPr/>
          <p:nvPr/>
        </p:nvSpPr>
        <p:spPr>
          <a:xfrm>
            <a:off x="7452360" y="3218688"/>
            <a:ext cx="4206240" cy="56693"/>
          </a:xfrm>
          <a:prstGeom prst="rect">
            <a:avLst/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Shape 31"/>
          <p:cNvSpPr/>
          <p:nvPr/>
        </p:nvSpPr>
        <p:spPr>
          <a:xfrm>
            <a:off x="7690104" y="3529584"/>
            <a:ext cx="365760" cy="365760"/>
          </a:xfrm>
          <a:prstGeom prst="ellipse">
            <a:avLst/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6" name="Text 32"/>
          <p:cNvSpPr txBox="1"/>
          <p:nvPr/>
        </p:nvSpPr>
        <p:spPr>
          <a:xfrm>
            <a:off x="7690104" y="352958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≋</a:t>
            </a:r>
            <a:endParaRPr lang="en-US" sz="1300" dirty="0"/>
          </a:p>
        </p:txBody>
      </p:sp>
      <p:sp>
        <p:nvSpPr>
          <p:cNvPr id="37" name="Text 33"/>
          <p:cNvSpPr txBox="1"/>
          <p:nvPr/>
        </p:nvSpPr>
        <p:spPr>
          <a:xfrm>
            <a:off x="8165592" y="3493008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Buena luz e internet estable</a:t>
            </a:r>
            <a:endParaRPr lang="en-US" sz="1250" dirty="0"/>
          </a:p>
        </p:txBody>
      </p:sp>
      <p:sp>
        <p:nvSpPr>
          <p:cNvPr id="38" name="Text 34"/>
          <p:cNvSpPr txBox="1"/>
          <p:nvPr/>
        </p:nvSpPr>
        <p:spPr>
          <a:xfrm>
            <a:off x="7690104" y="4005072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Cada foto se sube y se valida al instante.</a:t>
            </a:r>
            <a:endParaRPr lang="en-US" sz="1050" dirty="0"/>
          </a:p>
        </p:txBody>
      </p:sp>
      <p:sp>
        <p:nvSpPr>
          <p:cNvPr id="39" name="Shape 35"/>
          <p:cNvSpPr/>
          <p:nvPr/>
        </p:nvSpPr>
        <p:spPr>
          <a:xfrm>
            <a:off x="7452360" y="4626864"/>
            <a:ext cx="4206240" cy="1225296"/>
          </a:xfrm>
          <a:prstGeom prst="roundRect">
            <a:avLst>
              <a:gd name="adj" fmla="val 671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40" name="Shape 36"/>
          <p:cNvSpPr/>
          <p:nvPr/>
        </p:nvSpPr>
        <p:spPr>
          <a:xfrm>
            <a:off x="7452360" y="4626864"/>
            <a:ext cx="4206240" cy="56693"/>
          </a:xfrm>
          <a:prstGeom prst="rect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1" name="Shape 37"/>
          <p:cNvSpPr/>
          <p:nvPr/>
        </p:nvSpPr>
        <p:spPr>
          <a:xfrm>
            <a:off x="7690104" y="4937760"/>
            <a:ext cx="365760" cy="365760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2" name="Text 38"/>
          <p:cNvSpPr txBox="1"/>
          <p:nvPr/>
        </p:nvSpPr>
        <p:spPr>
          <a:xfrm>
            <a:off x="7690104" y="49377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☀</a:t>
            </a:r>
            <a:endParaRPr lang="en-US" sz="1300" dirty="0"/>
          </a:p>
        </p:txBody>
      </p:sp>
      <p:sp>
        <p:nvSpPr>
          <p:cNvPr id="43" name="Text 39"/>
          <p:cNvSpPr txBox="1"/>
          <p:nvPr/>
        </p:nvSpPr>
        <p:spPr>
          <a:xfrm>
            <a:off x="8165592" y="4901184"/>
            <a:ext cx="325526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Vehículo limpio y tarjeta a la mano</a:t>
            </a:r>
            <a:endParaRPr lang="en-US" sz="1250" dirty="0"/>
          </a:p>
        </p:txBody>
      </p:sp>
      <p:sp>
        <p:nvSpPr>
          <p:cNvPr id="44" name="Text 40"/>
          <p:cNvSpPr txBox="1"/>
          <p:nvPr/>
        </p:nvSpPr>
        <p:spPr>
          <a:xfrm>
            <a:off x="7690104" y="5413248"/>
            <a:ext cx="373075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tarjeta de propiedad se pide en el paso 2.</a:t>
            </a:r>
            <a:endParaRPr lang="en-US" sz="1050" dirty="0"/>
          </a:p>
        </p:txBody>
      </p:sp>
      <p:sp>
        <p:nvSpPr>
          <p:cNvPr id="45" name="Text 41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46" name="Text 42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10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PASO A PASO · PASO 1 DE 3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Las 6 tomas del exterior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097280"/>
            <a:ext cx="10972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app las pide una por una y no avanza hasta que cada foto es válida. Cuatro son diagonales, desde las esquinas.</a:t>
            </a:r>
            <a:endParaRPr lang="en-US" sz="1450" dirty="0"/>
          </a:p>
        </p:txBody>
      </p:sp>
      <p:pic>
        <p:nvPicPr>
          <p:cNvPr id="8" name="Image 1" descr="assets/tomas/t1_front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95" y="1572768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9" name="Shape 5"/>
          <p:cNvSpPr/>
          <p:nvPr/>
        </p:nvSpPr>
        <p:spPr>
          <a:xfrm>
            <a:off x="533095" y="3482763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6"/>
          <p:cNvSpPr txBox="1"/>
          <p:nvPr/>
        </p:nvSpPr>
        <p:spPr>
          <a:xfrm>
            <a:off x="533095" y="3482763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100" dirty="0"/>
          </a:p>
        </p:txBody>
      </p:sp>
      <p:sp>
        <p:nvSpPr>
          <p:cNvPr id="11" name="Text 7"/>
          <p:cNvSpPr txBox="1"/>
          <p:nvPr/>
        </p:nvSpPr>
        <p:spPr>
          <a:xfrm>
            <a:off x="935431" y="3446187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Frontal</a:t>
            </a:r>
            <a:endParaRPr lang="en-US" sz="1250" dirty="0"/>
          </a:p>
        </p:txBody>
      </p:sp>
      <p:sp>
        <p:nvSpPr>
          <p:cNvPr id="12" name="Text 8"/>
          <p:cNvSpPr txBox="1"/>
          <p:nvPr/>
        </p:nvSpPr>
        <p:spPr>
          <a:xfrm>
            <a:off x="935431" y="3720507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 frente, con la placa delantera visible.</a:t>
            </a:r>
            <a:endParaRPr lang="en-US" sz="1000" dirty="0"/>
          </a:p>
        </p:txBody>
      </p:sp>
      <p:pic>
        <p:nvPicPr>
          <p:cNvPr id="13" name="Image 2" descr="assets/tomas/t2_frontal_d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5015" y="1572768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4" name="Shape 9"/>
          <p:cNvSpPr/>
          <p:nvPr/>
        </p:nvSpPr>
        <p:spPr>
          <a:xfrm>
            <a:off x="4465015" y="3482763"/>
            <a:ext cx="310896" cy="310896"/>
          </a:xfrm>
          <a:prstGeom prst="ellipse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Text 10"/>
          <p:cNvSpPr txBox="1"/>
          <p:nvPr/>
        </p:nvSpPr>
        <p:spPr>
          <a:xfrm>
            <a:off x="4465015" y="3482763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100" dirty="0"/>
          </a:p>
        </p:txBody>
      </p:sp>
      <p:sp>
        <p:nvSpPr>
          <p:cNvPr id="16" name="Text 11"/>
          <p:cNvSpPr txBox="1"/>
          <p:nvPr/>
        </p:nvSpPr>
        <p:spPr>
          <a:xfrm>
            <a:off x="4867351" y="3446187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Frontal derecho</a:t>
            </a:r>
            <a:endParaRPr lang="en-US" sz="1250" dirty="0"/>
          </a:p>
        </p:txBody>
      </p:sp>
      <p:sp>
        <p:nvSpPr>
          <p:cNvPr id="17" name="Text 12"/>
          <p:cNvSpPr txBox="1"/>
          <p:nvPr/>
        </p:nvSpPr>
        <p:spPr>
          <a:xfrm>
            <a:off x="4867351" y="3720507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Diagonal: parachoques, llanta y faro.</a:t>
            </a:r>
            <a:endParaRPr lang="en-US" sz="1000" dirty="0"/>
          </a:p>
        </p:txBody>
      </p:sp>
      <p:pic>
        <p:nvPicPr>
          <p:cNvPr id="18" name="Image 3" descr="assets/tomas/t3_frontal_izq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935" y="1572768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9" name="Shape 13"/>
          <p:cNvSpPr/>
          <p:nvPr/>
        </p:nvSpPr>
        <p:spPr>
          <a:xfrm>
            <a:off x="8396935" y="3482763"/>
            <a:ext cx="310896" cy="310896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4"/>
          <p:cNvSpPr txBox="1"/>
          <p:nvPr/>
        </p:nvSpPr>
        <p:spPr>
          <a:xfrm>
            <a:off x="8396935" y="3482763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100" dirty="0"/>
          </a:p>
        </p:txBody>
      </p:sp>
      <p:sp>
        <p:nvSpPr>
          <p:cNvPr id="21" name="Text 15"/>
          <p:cNvSpPr txBox="1"/>
          <p:nvPr/>
        </p:nvSpPr>
        <p:spPr>
          <a:xfrm>
            <a:off x="8799271" y="3446187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E5AA7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Frontal izquierdo</a:t>
            </a:r>
            <a:endParaRPr lang="en-US" sz="1250" dirty="0"/>
          </a:p>
        </p:txBody>
      </p:sp>
      <p:sp>
        <p:nvSpPr>
          <p:cNvPr id="22" name="Text 16"/>
          <p:cNvSpPr txBox="1"/>
          <p:nvPr/>
        </p:nvSpPr>
        <p:spPr>
          <a:xfrm>
            <a:off x="8799271" y="3720507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Diagonal: parachoques, llanta y faro.</a:t>
            </a:r>
            <a:endParaRPr lang="en-US" sz="1000" dirty="0"/>
          </a:p>
        </p:txBody>
      </p:sp>
      <p:pic>
        <p:nvPicPr>
          <p:cNvPr id="23" name="Image 4" descr="assets/tomas/t4_trasera_d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095" y="4013115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24" name="Shape 17"/>
          <p:cNvSpPr/>
          <p:nvPr/>
        </p:nvSpPr>
        <p:spPr>
          <a:xfrm>
            <a:off x="533095" y="5923109"/>
            <a:ext cx="310896" cy="310896"/>
          </a:xfrm>
          <a:prstGeom prst="ellipse">
            <a:avLst/>
          </a:prstGeom>
          <a:solidFill>
            <a:srgbClr val="0C5C86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5" name="Text 18"/>
          <p:cNvSpPr txBox="1"/>
          <p:nvPr/>
        </p:nvSpPr>
        <p:spPr>
          <a:xfrm>
            <a:off x="533095" y="5923109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1100" dirty="0"/>
          </a:p>
        </p:txBody>
      </p:sp>
      <p:sp>
        <p:nvSpPr>
          <p:cNvPr id="26" name="Text 19"/>
          <p:cNvSpPr txBox="1"/>
          <p:nvPr/>
        </p:nvSpPr>
        <p:spPr>
          <a:xfrm>
            <a:off x="935431" y="5886533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Trasera derecha</a:t>
            </a:r>
            <a:endParaRPr lang="en-US" sz="1250" dirty="0"/>
          </a:p>
        </p:txBody>
      </p:sp>
      <p:sp>
        <p:nvSpPr>
          <p:cNvPr id="27" name="Text 20"/>
          <p:cNvSpPr txBox="1"/>
          <p:nvPr/>
        </p:nvSpPr>
        <p:spPr>
          <a:xfrm>
            <a:off x="935431" y="6160853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Diagonal: llanta trasera y luz posterior.</a:t>
            </a:r>
            <a:endParaRPr lang="en-US" sz="1000" dirty="0"/>
          </a:p>
        </p:txBody>
      </p:sp>
      <p:pic>
        <p:nvPicPr>
          <p:cNvPr id="28" name="Image 5" descr="assets/tomas/t5_trasera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5015" y="4013115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29" name="Shape 21"/>
          <p:cNvSpPr/>
          <p:nvPr/>
        </p:nvSpPr>
        <p:spPr>
          <a:xfrm>
            <a:off x="4465015" y="5923109"/>
            <a:ext cx="310896" cy="310896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2"/>
          <p:cNvSpPr txBox="1"/>
          <p:nvPr/>
        </p:nvSpPr>
        <p:spPr>
          <a:xfrm>
            <a:off x="4465015" y="5923109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</a:t>
            </a:r>
            <a:endParaRPr lang="en-US" sz="1100" dirty="0"/>
          </a:p>
        </p:txBody>
      </p:sp>
      <p:sp>
        <p:nvSpPr>
          <p:cNvPr id="31" name="Text 23"/>
          <p:cNvSpPr txBox="1"/>
          <p:nvPr/>
        </p:nvSpPr>
        <p:spPr>
          <a:xfrm>
            <a:off x="4867351" y="5886533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7A2A8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Trasera</a:t>
            </a:r>
            <a:endParaRPr lang="en-US" sz="1250" dirty="0"/>
          </a:p>
        </p:txBody>
      </p:sp>
      <p:sp>
        <p:nvSpPr>
          <p:cNvPr id="32" name="Text 24"/>
          <p:cNvSpPr txBox="1"/>
          <p:nvPr/>
        </p:nvSpPr>
        <p:spPr>
          <a:xfrm>
            <a:off x="4867351" y="6160853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 frente, con la placa posterior visible.</a:t>
            </a:r>
            <a:endParaRPr lang="en-US" sz="1000" dirty="0"/>
          </a:p>
        </p:txBody>
      </p:sp>
      <p:pic>
        <p:nvPicPr>
          <p:cNvPr id="33" name="Image 6" descr="assets/tomas/t6_trasera_izq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96935" y="4013115"/>
            <a:ext cx="3246120" cy="1836843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34" name="Shape 25"/>
          <p:cNvSpPr/>
          <p:nvPr/>
        </p:nvSpPr>
        <p:spPr>
          <a:xfrm>
            <a:off x="8396935" y="5923109"/>
            <a:ext cx="310896" cy="310896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Text 26"/>
          <p:cNvSpPr txBox="1"/>
          <p:nvPr/>
        </p:nvSpPr>
        <p:spPr>
          <a:xfrm>
            <a:off x="8396935" y="5923109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6</a:t>
            </a:r>
            <a:endParaRPr lang="en-US" sz="1100" dirty="0"/>
          </a:p>
        </p:txBody>
      </p:sp>
      <p:sp>
        <p:nvSpPr>
          <p:cNvPr id="36" name="Text 27"/>
          <p:cNvSpPr txBox="1"/>
          <p:nvPr/>
        </p:nvSpPr>
        <p:spPr>
          <a:xfrm>
            <a:off x="8799271" y="5886533"/>
            <a:ext cx="28437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C0B8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Trasera izquierda</a:t>
            </a:r>
            <a:endParaRPr lang="en-US" sz="1250" dirty="0"/>
          </a:p>
        </p:txBody>
      </p:sp>
      <p:sp>
        <p:nvSpPr>
          <p:cNvPr id="37" name="Text 28"/>
          <p:cNvSpPr txBox="1"/>
          <p:nvPr/>
        </p:nvSpPr>
        <p:spPr>
          <a:xfrm>
            <a:off x="8799271" y="6160853"/>
            <a:ext cx="28437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Diagonal: llanta trasera y luz posterior.</a:t>
            </a:r>
            <a:endParaRPr lang="en-US" sz="1000" dirty="0"/>
          </a:p>
        </p:txBody>
      </p:sp>
      <p:sp>
        <p:nvSpPr>
          <p:cNvPr id="38" name="Text 29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9" name="Text 30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11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PASO A PASO · PASO 2 DE 3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Las 4 tomas adicionales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7863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Kilometraje, identificación del vehículo, documento y todo lo que no viene de fábrica.</a:t>
            </a:r>
            <a:endParaRPr lang="en-US" sz="1450" dirty="0"/>
          </a:p>
        </p:txBody>
      </p:sp>
      <p:pic>
        <p:nvPicPr>
          <p:cNvPr id="8" name="Image 1" descr="assets/tomas/t7_tabler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95" y="1556873"/>
            <a:ext cx="3675888" cy="2080030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9" name="Shape 5"/>
          <p:cNvSpPr/>
          <p:nvPr/>
        </p:nvSpPr>
        <p:spPr>
          <a:xfrm>
            <a:off x="533095" y="3728343"/>
            <a:ext cx="329184" cy="329184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6"/>
          <p:cNvSpPr txBox="1"/>
          <p:nvPr/>
        </p:nvSpPr>
        <p:spPr>
          <a:xfrm>
            <a:off x="533095" y="3728343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1100" dirty="0"/>
          </a:p>
        </p:txBody>
      </p:sp>
      <p:sp>
        <p:nvSpPr>
          <p:cNvPr id="11" name="Text 7"/>
          <p:cNvSpPr txBox="1"/>
          <p:nvPr/>
        </p:nvSpPr>
        <p:spPr>
          <a:xfrm>
            <a:off x="953719" y="3710055"/>
            <a:ext cx="32552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Frontal del tablero encendido</a:t>
            </a:r>
            <a:endParaRPr lang="en-US" sz="1300" dirty="0"/>
          </a:p>
        </p:txBody>
      </p:sp>
      <p:sp>
        <p:nvSpPr>
          <p:cNvPr id="12" name="Text 8"/>
          <p:cNvSpPr txBox="1"/>
          <p:nvPr/>
        </p:nvSpPr>
        <p:spPr>
          <a:xfrm>
            <a:off x="953719" y="4002663"/>
            <a:ext cx="325526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 el vehículo encendido. El kilometraje debe verse claro y sin reflejos.</a:t>
            </a:r>
            <a:endParaRPr lang="en-US" sz="1050" dirty="0"/>
          </a:p>
        </p:txBody>
      </p:sp>
      <p:pic>
        <p:nvPicPr>
          <p:cNvPr id="13" name="Image 2" descr="assets/tomas/t8_vi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1591" y="1556873"/>
            <a:ext cx="3675888" cy="2080030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4" name="Shape 9"/>
          <p:cNvSpPr/>
          <p:nvPr/>
        </p:nvSpPr>
        <p:spPr>
          <a:xfrm>
            <a:off x="4501591" y="3728343"/>
            <a:ext cx="329184" cy="329184"/>
          </a:xfrm>
          <a:prstGeom prst="ellipse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Text 10"/>
          <p:cNvSpPr txBox="1"/>
          <p:nvPr/>
        </p:nvSpPr>
        <p:spPr>
          <a:xfrm>
            <a:off x="4501591" y="3728343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1100" dirty="0"/>
          </a:p>
        </p:txBody>
      </p:sp>
      <p:sp>
        <p:nvSpPr>
          <p:cNvPr id="16" name="Text 11"/>
          <p:cNvSpPr txBox="1"/>
          <p:nvPr/>
        </p:nvSpPr>
        <p:spPr>
          <a:xfrm>
            <a:off x="4922215" y="3710055"/>
            <a:ext cx="32552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5AA7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Número de chasis (VIN)</a:t>
            </a:r>
            <a:endParaRPr lang="en-US" sz="1300" dirty="0"/>
          </a:p>
        </p:txBody>
      </p:sp>
      <p:sp>
        <p:nvSpPr>
          <p:cNvPr id="17" name="Text 12"/>
          <p:cNvSpPr txBox="1"/>
          <p:nvPr/>
        </p:nvSpPr>
        <p:spPr>
          <a:xfrm>
            <a:off x="4922215" y="4002663"/>
            <a:ext cx="325526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Dónde buscarlo: parabrisas, capó o borde de la puerta.</a:t>
            </a:r>
            <a:endParaRPr lang="en-US" sz="1050" dirty="0"/>
          </a:p>
        </p:txBody>
      </p:sp>
      <p:sp>
        <p:nvSpPr>
          <p:cNvPr id="18" name="Shape 13"/>
          <p:cNvSpPr/>
          <p:nvPr/>
        </p:nvSpPr>
        <p:spPr>
          <a:xfrm>
            <a:off x="533095" y="4590288"/>
            <a:ext cx="3675888" cy="1719072"/>
          </a:xfrm>
          <a:prstGeom prst="roundRect">
            <a:avLst>
              <a:gd name="adj" fmla="val 4787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9" name="Shape 14"/>
          <p:cNvSpPr/>
          <p:nvPr/>
        </p:nvSpPr>
        <p:spPr>
          <a:xfrm>
            <a:off x="533095" y="4590288"/>
            <a:ext cx="3675888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Shape 15"/>
          <p:cNvSpPr/>
          <p:nvPr/>
        </p:nvSpPr>
        <p:spPr>
          <a:xfrm>
            <a:off x="770839" y="4864608"/>
            <a:ext cx="384048" cy="384048"/>
          </a:xfrm>
          <a:prstGeom prst="ellipse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1" name="Text 16"/>
          <p:cNvSpPr txBox="1"/>
          <p:nvPr/>
        </p:nvSpPr>
        <p:spPr>
          <a:xfrm>
            <a:off x="770839" y="48646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1200" dirty="0"/>
          </a:p>
        </p:txBody>
      </p:sp>
      <p:sp>
        <p:nvSpPr>
          <p:cNvPr id="22" name="Text 17"/>
          <p:cNvSpPr txBox="1"/>
          <p:nvPr/>
        </p:nvSpPr>
        <p:spPr>
          <a:xfrm>
            <a:off x="1264615" y="4828032"/>
            <a:ext cx="27066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Tarjeta de propiedad</a:t>
            </a:r>
            <a:endParaRPr lang="en-US" sz="1300" dirty="0"/>
          </a:p>
        </p:txBody>
      </p:sp>
      <p:sp>
        <p:nvSpPr>
          <p:cNvPr id="23" name="Text 18"/>
          <p:cNvSpPr txBox="1"/>
          <p:nvPr/>
        </p:nvSpPr>
        <p:spPr>
          <a:xfrm>
            <a:off x="770839" y="5413248"/>
            <a:ext cx="3200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1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Anverso y reverso. Es lo único que sí puede adjuntarse desde el celular: foto o PDF, hasta 2 MB en PNG, JPG o PDF.</a:t>
            </a:r>
            <a:endParaRPr lang="en-US" sz="1100" dirty="0"/>
          </a:p>
        </p:txBody>
      </p:sp>
      <p:sp>
        <p:nvSpPr>
          <p:cNvPr id="24" name="Shape 19"/>
          <p:cNvSpPr/>
          <p:nvPr/>
        </p:nvSpPr>
        <p:spPr>
          <a:xfrm>
            <a:off x="4501591" y="4590288"/>
            <a:ext cx="3675888" cy="1719072"/>
          </a:xfrm>
          <a:prstGeom prst="roundRect">
            <a:avLst>
              <a:gd name="adj" fmla="val 4787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5" name="Shape 20"/>
          <p:cNvSpPr/>
          <p:nvPr/>
        </p:nvSpPr>
        <p:spPr>
          <a:xfrm>
            <a:off x="4501591" y="4590288"/>
            <a:ext cx="3675888" cy="56693"/>
          </a:xfrm>
          <a:prstGeom prst="rect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6" name="Shape 21"/>
          <p:cNvSpPr/>
          <p:nvPr/>
        </p:nvSpPr>
        <p:spPr>
          <a:xfrm>
            <a:off x="4739335" y="4864608"/>
            <a:ext cx="384048" cy="384048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7" name="Text 22"/>
          <p:cNvSpPr txBox="1"/>
          <p:nvPr/>
        </p:nvSpPr>
        <p:spPr>
          <a:xfrm>
            <a:off x="4739335" y="48646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1200" dirty="0"/>
          </a:p>
        </p:txBody>
      </p:sp>
      <p:sp>
        <p:nvSpPr>
          <p:cNvPr id="28" name="Text 23"/>
          <p:cNvSpPr txBox="1"/>
          <p:nvPr/>
        </p:nvSpPr>
        <p:spPr>
          <a:xfrm>
            <a:off x="5233111" y="4828032"/>
            <a:ext cx="27066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Accesorios adicionales</a:t>
            </a:r>
            <a:endParaRPr lang="en-US" sz="1300" dirty="0"/>
          </a:p>
        </p:txBody>
      </p:sp>
      <p:sp>
        <p:nvSpPr>
          <p:cNvPr id="29" name="Text 24"/>
          <p:cNvSpPr txBox="1"/>
          <p:nvPr/>
        </p:nvSpPr>
        <p:spPr>
          <a:xfrm>
            <a:off x="4739335" y="5413248"/>
            <a:ext cx="3200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1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Solo lo que no viene de fábrica: parrilla de techo, luces extra, estribos, cubre tolva, sistema de gas, equipo de sonido.</a:t>
            </a:r>
            <a:endParaRPr lang="en-US" sz="1100" dirty="0"/>
          </a:p>
        </p:txBody>
      </p:sp>
      <p:pic>
        <p:nvPicPr>
          <p:cNvPr id="30" name="Image 3" descr="assets/pantallas/../tomas/t9_tarjet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4330" y="1755648"/>
            <a:ext cx="1991020" cy="3913632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31" name="Text 25"/>
          <p:cNvSpPr txBox="1"/>
          <p:nvPr/>
        </p:nvSpPr>
        <p:spPr>
          <a:xfrm>
            <a:off x="8915400" y="576072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Revisar y enviar</a:t>
            </a:r>
            <a:endParaRPr lang="en-US" sz="1200" dirty="0"/>
          </a:p>
        </p:txBody>
      </p:sp>
      <p:sp>
        <p:nvSpPr>
          <p:cNvPr id="32" name="Text 26"/>
          <p:cNvSpPr txBox="1"/>
          <p:nvPr/>
        </p:nvSpPr>
        <p:spPr>
          <a:xfrm>
            <a:off x="8915400" y="6053328"/>
            <a:ext cx="2468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Confirma antes de mandar todo.</a:t>
            </a:r>
            <a:endParaRPr lang="en-US" sz="1050" dirty="0"/>
          </a:p>
        </p:txBody>
      </p:sp>
      <p:sp>
        <p:nvSpPr>
          <p:cNvPr id="33" name="Text 27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4" name="Text 28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12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PASO A PASO · PASO 3 DE 3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Los dos resultados posibles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 enviar las fotos, el cliente ve una confirmación en pantalla. El resultado no aparece en la app: le llega como un mensaje de WhatsApp, y solo puede ser uno de dos.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83080"/>
            <a:ext cx="2788920" cy="4462272"/>
          </a:xfrm>
          <a:prstGeom prst="roundRect">
            <a:avLst>
              <a:gd name="adj" fmla="val 2951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533095" y="1783080"/>
            <a:ext cx="2788920" cy="56693"/>
          </a:xfrm>
          <a:prstGeom prst="rect">
            <a:avLst/>
          </a:prstGeom>
          <a:solidFill>
            <a:srgbClr val="0C7CB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7"/>
          <p:cNvSpPr txBox="1"/>
          <p:nvPr/>
        </p:nvSpPr>
        <p:spPr>
          <a:xfrm>
            <a:off x="789127" y="1956816"/>
            <a:ext cx="2286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Lo que ve al terminar</a:t>
            </a:r>
            <a:endParaRPr lang="en-US" sz="1300" dirty="0"/>
          </a:p>
        </p:txBody>
      </p:sp>
      <p:pic>
        <p:nvPicPr>
          <p:cNvPr id="11" name="Image 1" descr="assets/pantallas/p3_recibid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201" y="2359152"/>
            <a:ext cx="1267565" cy="2487168"/>
          </a:xfrm>
          <a:prstGeom prst="rect">
            <a:avLst/>
          </a:prstGeom>
          <a:effectLst>
            <a:outerShdw blurRad="152400" dist="381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2" name="Text 8"/>
          <p:cNvSpPr txBox="1"/>
          <p:nvPr/>
        </p:nvSpPr>
        <p:spPr>
          <a:xfrm>
            <a:off x="789127" y="5010912"/>
            <a:ext cx="2286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“Recibirás el resultado de la inspección a través de WhatsApp.”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3703320" y="1783080"/>
            <a:ext cx="3822192" cy="4462272"/>
          </a:xfrm>
          <a:prstGeom prst="roundRect">
            <a:avLst>
              <a:gd name="adj" fmla="val 2153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4" name="Shape 10"/>
          <p:cNvSpPr/>
          <p:nvPr/>
        </p:nvSpPr>
        <p:spPr>
          <a:xfrm>
            <a:off x="3703320" y="1783080"/>
            <a:ext cx="3822192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Shape 11"/>
          <p:cNvSpPr/>
          <p:nvPr/>
        </p:nvSpPr>
        <p:spPr>
          <a:xfrm>
            <a:off x="4517136" y="2020824"/>
            <a:ext cx="2194560" cy="256032"/>
          </a:xfrm>
          <a:prstGeom prst="roundRect">
            <a:avLst>
              <a:gd name="adj" fmla="val 50000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6" name="Text 12"/>
          <p:cNvSpPr txBox="1"/>
          <p:nvPr/>
        </p:nvSpPr>
        <p:spPr>
          <a:xfrm>
            <a:off x="4517136" y="202082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kern="0" spc="40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APROBADA</a:t>
            </a:r>
            <a:endParaRPr lang="en-US" sz="850" dirty="0"/>
          </a:p>
        </p:txBody>
      </p:sp>
      <p:sp>
        <p:nvSpPr>
          <p:cNvPr id="17" name="Text 13"/>
          <p:cNvSpPr txBox="1"/>
          <p:nvPr/>
        </p:nvSpPr>
        <p:spPr>
          <a:xfrm>
            <a:off x="3977640" y="2350008"/>
            <a:ext cx="327355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Coberturas activas</a:t>
            </a:r>
            <a:endParaRPr lang="en-US" sz="1400" dirty="0"/>
          </a:p>
        </p:txBody>
      </p:sp>
      <p:pic>
        <p:nvPicPr>
          <p:cNvPr id="18" name="Image 2" descr="assets/wa/wa_aprobad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28" y="2770632"/>
            <a:ext cx="3236976" cy="2128312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19" name="Shape 14"/>
          <p:cNvSpPr/>
          <p:nvPr/>
        </p:nvSpPr>
        <p:spPr>
          <a:xfrm>
            <a:off x="3977640" y="5276088"/>
            <a:ext cx="3273552" cy="786384"/>
          </a:xfrm>
          <a:prstGeom prst="roundRect">
            <a:avLst>
              <a:gd name="adj" fmla="val 11628"/>
            </a:avLst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5"/>
          <p:cNvSpPr txBox="1"/>
          <p:nvPr/>
        </p:nvSpPr>
        <p:spPr>
          <a:xfrm>
            <a:off x="4123944" y="5312664"/>
            <a:ext cx="2980944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Qué sigue: </a:t>
            </a: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póliza sigue su curso y pasa al endoso. No hay nada más que hacer.</a:t>
            </a:r>
            <a:endParaRPr lang="en-US" sz="950" dirty="0"/>
          </a:p>
        </p:txBody>
      </p:sp>
      <p:sp>
        <p:nvSpPr>
          <p:cNvPr id="21" name="Shape 16"/>
          <p:cNvSpPr/>
          <p:nvPr/>
        </p:nvSpPr>
        <p:spPr>
          <a:xfrm>
            <a:off x="7818120" y="1783080"/>
            <a:ext cx="3822192" cy="4462272"/>
          </a:xfrm>
          <a:prstGeom prst="roundRect">
            <a:avLst>
              <a:gd name="adj" fmla="val 2153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2" name="Shape 17"/>
          <p:cNvSpPr/>
          <p:nvPr/>
        </p:nvSpPr>
        <p:spPr>
          <a:xfrm>
            <a:off x="7818120" y="1783080"/>
            <a:ext cx="3822192" cy="56693"/>
          </a:xfrm>
          <a:prstGeom prst="rect">
            <a:avLst/>
          </a:prstGeom>
          <a:solidFill>
            <a:srgbClr val="7A2A8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3" name="Shape 18"/>
          <p:cNvSpPr/>
          <p:nvPr/>
        </p:nvSpPr>
        <p:spPr>
          <a:xfrm>
            <a:off x="8631936" y="2020824"/>
            <a:ext cx="2194560" cy="256032"/>
          </a:xfrm>
          <a:prstGeom prst="roundRect">
            <a:avLst>
              <a:gd name="adj" fmla="val 50000"/>
            </a:avLst>
          </a:prstGeom>
          <a:solidFill>
            <a:srgbClr val="F1E6F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4" name="Text 19"/>
          <p:cNvSpPr txBox="1"/>
          <p:nvPr/>
        </p:nvSpPr>
        <p:spPr>
          <a:xfrm>
            <a:off x="8631936" y="202082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kern="0" spc="40" dirty="0">
                <a:solidFill>
                  <a:srgbClr val="7A2A8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PASA AL ESPECIALISTA</a:t>
            </a:r>
            <a:endParaRPr lang="en-US" sz="850" dirty="0"/>
          </a:p>
        </p:txBody>
      </p:sp>
      <p:sp>
        <p:nvSpPr>
          <p:cNvPr id="25" name="Text 20"/>
          <p:cNvSpPr txBox="1"/>
          <p:nvPr/>
        </p:nvSpPr>
        <p:spPr>
          <a:xfrm>
            <a:off x="8092440" y="2350008"/>
            <a:ext cx="327355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 revisión</a:t>
            </a:r>
            <a:endParaRPr lang="en-US" sz="1400" dirty="0"/>
          </a:p>
        </p:txBody>
      </p:sp>
      <p:pic>
        <p:nvPicPr>
          <p:cNvPr id="26" name="Image 3" descr="assets/wa/wa_observad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0728" y="2770632"/>
            <a:ext cx="3236976" cy="1974555"/>
          </a:xfrm>
          <a:prstGeom prst="rect">
            <a:avLst/>
          </a:prstGeom>
          <a:effectLst>
            <a:outerShdw blurRad="127000" dist="25400" dir="5400000" algn="bl" rotWithShape="0">
              <a:srgbClr val="0E5AA7">
                <a:alpha val="22000"/>
              </a:srgbClr>
            </a:outerShdw>
          </a:effectLst>
        </p:spPr>
      </p:pic>
      <p:sp>
        <p:nvSpPr>
          <p:cNvPr id="27" name="Shape 21"/>
          <p:cNvSpPr/>
          <p:nvPr/>
        </p:nvSpPr>
        <p:spPr>
          <a:xfrm>
            <a:off x="8092440" y="5276088"/>
            <a:ext cx="3273552" cy="786384"/>
          </a:xfrm>
          <a:prstGeom prst="roundRect">
            <a:avLst>
              <a:gd name="adj" fmla="val 11628"/>
            </a:avLst>
          </a:prstGeom>
          <a:solidFill>
            <a:srgbClr val="F1E6F5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8" name="Text 22"/>
          <p:cNvSpPr txBox="1"/>
          <p:nvPr/>
        </p:nvSpPr>
        <p:spPr>
          <a:xfrm>
            <a:off x="8238744" y="5312664"/>
            <a:ext cx="2980944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Qué sigue: </a:t>
            </a:r>
            <a:r>
              <a:rPr lang="en-US" sz="9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 inspector revisa el caso y responde en un plazo no mayor de 3 días. Si se requiere revisión presencial, un asesor coordina con el cliente.</a:t>
            </a:r>
            <a:endParaRPr lang="en-US" sz="950" dirty="0"/>
          </a:p>
        </p:txBody>
      </p:sp>
      <p:sp>
        <p:nvSpPr>
          <p:cNvPr id="29" name="Text 23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0" name="Text 24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13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PREGUNTAS FRECUENTES · 1 DE 2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 link, los plazos y la inspección presencial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Las dudas que más se repiten en el canal, con lo que hoy podemos responder.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37360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789127" y="1975104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7"/>
          <p:cNvSpPr txBox="1"/>
          <p:nvPr/>
        </p:nvSpPr>
        <p:spPr>
          <a:xfrm>
            <a:off x="789127" y="197510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11" name="Text 8"/>
          <p:cNvSpPr txBox="1"/>
          <p:nvPr/>
        </p:nvSpPr>
        <p:spPr>
          <a:xfrm>
            <a:off x="1246327" y="1920240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¿Cuánto tiempo está vigente el link?</a:t>
            </a:r>
            <a:endParaRPr lang="en-US" sz="1200" dirty="0"/>
          </a:p>
        </p:txBody>
      </p:sp>
      <p:sp>
        <p:nvSpPr>
          <p:cNvPr id="12" name="Text 9"/>
          <p:cNvSpPr txBox="1"/>
          <p:nvPr/>
        </p:nvSpPr>
        <p:spPr>
          <a:xfrm>
            <a:off x="1246327" y="2395728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Hasta 15 días calendario. Al cliente se le pide completarla en 7 días para no dejarlo al límite del plazo.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6323990" y="1737360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4" name="Shape 11"/>
          <p:cNvSpPr/>
          <p:nvPr/>
        </p:nvSpPr>
        <p:spPr>
          <a:xfrm>
            <a:off x="6580022" y="1975104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Text 12"/>
          <p:cNvSpPr txBox="1"/>
          <p:nvPr/>
        </p:nvSpPr>
        <p:spPr>
          <a:xfrm>
            <a:off x="6580022" y="197510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16" name="Text 13"/>
          <p:cNvSpPr txBox="1"/>
          <p:nvPr/>
        </p:nvSpPr>
        <p:spPr>
          <a:xfrm>
            <a:off x="7037222" y="1920240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¿Cómo pido el reenvío o la reactivación?</a:t>
            </a:r>
            <a:endParaRPr lang="en-US" sz="1200" dirty="0"/>
          </a:p>
        </p:txBody>
      </p:sp>
      <p:sp>
        <p:nvSpPr>
          <p:cNvPr id="17" name="Text 14"/>
          <p:cNvSpPr txBox="1"/>
          <p:nvPr/>
        </p:nvSpPr>
        <p:spPr>
          <a:xfrm>
            <a:off x="7037222" y="2395728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 el mismo número desde el que se envió, o escribiendo al buzón de Inspecciones.</a:t>
            </a:r>
            <a:endParaRPr lang="en-US" sz="1050" dirty="0"/>
          </a:p>
        </p:txBody>
      </p:sp>
      <p:sp>
        <p:nvSpPr>
          <p:cNvPr id="18" name="Shape 15"/>
          <p:cNvSpPr/>
          <p:nvPr/>
        </p:nvSpPr>
        <p:spPr>
          <a:xfrm>
            <a:off x="533095" y="3374136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9" name="Shape 16"/>
          <p:cNvSpPr/>
          <p:nvPr/>
        </p:nvSpPr>
        <p:spPr>
          <a:xfrm>
            <a:off x="789127" y="3611880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7"/>
          <p:cNvSpPr txBox="1"/>
          <p:nvPr/>
        </p:nvSpPr>
        <p:spPr>
          <a:xfrm>
            <a:off x="789127" y="361188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1246327" y="3557016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¿Cuáles son los plazos totales?</a:t>
            </a:r>
            <a:endParaRPr lang="en-US" sz="1200" dirty="0"/>
          </a:p>
        </p:txBody>
      </p:sp>
      <p:sp>
        <p:nvSpPr>
          <p:cNvPr id="22" name="Text 19"/>
          <p:cNvSpPr txBox="1"/>
          <p:nvPr/>
        </p:nvSpPr>
        <p:spPr>
          <a:xfrm>
            <a:off x="1246327" y="4032504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24 horas para el envío del link, 15 días para que el cliente la realice. Si las fotos entran bien, la respuesta es casi inmediata, incluso el mismo día.</a:t>
            </a:r>
            <a:endParaRPr lang="en-US" sz="1050" dirty="0"/>
          </a:p>
        </p:txBody>
      </p:sp>
      <p:sp>
        <p:nvSpPr>
          <p:cNvPr id="23" name="Shape 20"/>
          <p:cNvSpPr/>
          <p:nvPr/>
        </p:nvSpPr>
        <p:spPr>
          <a:xfrm>
            <a:off x="6323990" y="3374136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4" name="Shape 21"/>
          <p:cNvSpPr/>
          <p:nvPr/>
        </p:nvSpPr>
        <p:spPr>
          <a:xfrm>
            <a:off x="6580022" y="3611880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5" name="Text 22"/>
          <p:cNvSpPr txBox="1"/>
          <p:nvPr/>
        </p:nvSpPr>
        <p:spPr>
          <a:xfrm>
            <a:off x="6580022" y="361188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26" name="Text 23"/>
          <p:cNvSpPr txBox="1"/>
          <p:nvPr/>
        </p:nvSpPr>
        <p:spPr>
          <a:xfrm>
            <a:off x="7037222" y="3557016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¿Ya no se harán inspecciones presenciales?</a:t>
            </a:r>
            <a:endParaRPr lang="en-US" sz="1200" dirty="0"/>
          </a:p>
        </p:txBody>
      </p:sp>
      <p:sp>
        <p:nvSpPr>
          <p:cNvPr id="27" name="Text 24"/>
          <p:cNvSpPr txBox="1"/>
          <p:nvPr/>
        </p:nvSpPr>
        <p:spPr>
          <a:xfrm>
            <a:off x="7037222" y="4032504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 están reduciendo de forma importante. Solo proceden con conformidad del negocio: ni el chat asistido ni Pacífico Asiste pueden aprobarlas, únicamente el equipo de Producto.</a:t>
            </a:r>
            <a:endParaRPr lang="en-US" sz="1050" dirty="0"/>
          </a:p>
        </p:txBody>
      </p:sp>
      <p:sp>
        <p:nvSpPr>
          <p:cNvPr id="28" name="Shape 25"/>
          <p:cNvSpPr/>
          <p:nvPr/>
        </p:nvSpPr>
        <p:spPr>
          <a:xfrm>
            <a:off x="533095" y="5010912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9" name="Shape 26"/>
          <p:cNvSpPr/>
          <p:nvPr/>
        </p:nvSpPr>
        <p:spPr>
          <a:xfrm>
            <a:off x="789127" y="5248656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7"/>
          <p:cNvSpPr txBox="1"/>
          <p:nvPr/>
        </p:nvSpPr>
        <p:spPr>
          <a:xfrm>
            <a:off x="789127" y="52486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31" name="Text 28"/>
          <p:cNvSpPr txBox="1"/>
          <p:nvPr/>
        </p:nvSpPr>
        <p:spPr>
          <a:xfrm>
            <a:off x="1246327" y="5193792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¿Cómo canalizo una solicitud de presencial?</a:t>
            </a:r>
            <a:endParaRPr lang="en-US" sz="1200" dirty="0"/>
          </a:p>
        </p:txBody>
      </p:sp>
      <p:sp>
        <p:nvSpPr>
          <p:cNvPr id="32" name="Text 29"/>
          <p:cNvSpPr txBox="1"/>
          <p:nvPr/>
        </p:nvSpPr>
        <p:spPr>
          <a:xfrm>
            <a:off x="1246327" y="5669280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 el buzón de Inspecciones, para que quede registrada y tenga respaldo. Ten en cuenta que la vía presencial implica más demoras.</a:t>
            </a:r>
            <a:endParaRPr lang="en-US" sz="1050" dirty="0"/>
          </a:p>
        </p:txBody>
      </p:sp>
      <p:sp>
        <p:nvSpPr>
          <p:cNvPr id="33" name="Shape 30"/>
          <p:cNvSpPr/>
          <p:nvPr/>
        </p:nvSpPr>
        <p:spPr>
          <a:xfrm>
            <a:off x="6323990" y="5010912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34" name="Shape 31"/>
          <p:cNvSpPr/>
          <p:nvPr/>
        </p:nvSpPr>
        <p:spPr>
          <a:xfrm>
            <a:off x="6580022" y="5248656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Text 32"/>
          <p:cNvSpPr txBox="1"/>
          <p:nvPr/>
        </p:nvSpPr>
        <p:spPr>
          <a:xfrm>
            <a:off x="6580022" y="52486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36" name="Text 33"/>
          <p:cNvSpPr txBox="1"/>
          <p:nvPr/>
        </p:nvSpPr>
        <p:spPr>
          <a:xfrm>
            <a:off x="7037222" y="5193792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¿Y los clientes mayores o con poca tecnología?</a:t>
            </a:r>
            <a:endParaRPr lang="en-US" sz="1200" dirty="0"/>
          </a:p>
        </p:txBody>
      </p:sp>
      <p:sp>
        <p:nvSpPr>
          <p:cNvPr id="37" name="Text 34"/>
          <p:cNvSpPr txBox="1"/>
          <p:nvPr/>
        </p:nvSpPr>
        <p:spPr>
          <a:xfrm>
            <a:off x="7037222" y="5669280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 más de 1.000 casos los corredores han acompañado al asegurado, </a:t>
            </a:r>
            <a:r>
              <a:rPr lang="en-US" sz="10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presencial</a:t>
            </a: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o remotamente, para ayudarlo con las fotos. Solo casos puntuales y justificados van a presencial.</a:t>
            </a:r>
            <a:endParaRPr lang="en-US" sz="1050" dirty="0"/>
          </a:p>
        </p:txBody>
      </p:sp>
      <p:sp>
        <p:nvSpPr>
          <p:cNvPr id="38" name="Text 35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9" name="Text 36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</a:t>
            </a:r>
            <a:r>
              <a:rPr lang="en-US" sz="850" dirty="0" err="1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pacífico</a:t>
            </a: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·  14</a:t>
            </a:r>
            <a:endParaRPr lang="en-US" sz="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PREGUNTAS FRECUENTES · 2 DE 2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Contacto, seguimiento y alcance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Sobre a quién llega el link, cómo hacer seguimiento y hasta dónde llega el alcance actual.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37360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789127" y="1975104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7"/>
          <p:cNvSpPr txBox="1"/>
          <p:nvPr/>
        </p:nvSpPr>
        <p:spPr>
          <a:xfrm>
            <a:off x="789127" y="197510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11" name="Text 8"/>
          <p:cNvSpPr txBox="1"/>
          <p:nvPr/>
        </p:nvSpPr>
        <p:spPr>
          <a:xfrm>
            <a:off x="1246327" y="1920240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¿Puedo poner mi número y tomar yo las fotos?</a:t>
            </a:r>
            <a:endParaRPr lang="en-US" sz="1200" dirty="0"/>
          </a:p>
        </p:txBody>
      </p:sp>
      <p:sp>
        <p:nvSpPr>
          <p:cNvPr id="12" name="Text 9"/>
          <p:cNvSpPr txBox="1"/>
          <p:nvPr/>
        </p:nvSpPr>
        <p:spPr>
          <a:xfrm>
            <a:off x="1246327" y="2395728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Sí. El link llega al número que se registre. Pero valídalo antes con el cliente: si te </a:t>
            </a:r>
            <a:r>
              <a:rPr lang="en-US" sz="10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llega</a:t>
            </a: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 ti y no completas las fotos, se pierde el contacto directo con el asegurado.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6323990" y="1737360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4" name="Shape 11"/>
          <p:cNvSpPr/>
          <p:nvPr/>
        </p:nvSpPr>
        <p:spPr>
          <a:xfrm>
            <a:off x="6580022" y="1975104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Text 12"/>
          <p:cNvSpPr txBox="1"/>
          <p:nvPr/>
        </p:nvSpPr>
        <p:spPr>
          <a:xfrm>
            <a:off x="6580022" y="197510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16" name="Text 13"/>
          <p:cNvSpPr txBox="1"/>
          <p:nvPr/>
        </p:nvSpPr>
        <p:spPr>
          <a:xfrm>
            <a:off x="7037222" y="1920240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¿Desde qué número contacta Pacífico?</a:t>
            </a:r>
            <a:endParaRPr lang="en-US" sz="1200" dirty="0"/>
          </a:p>
        </p:txBody>
      </p:sp>
      <p:sp>
        <p:nvSpPr>
          <p:cNvPr id="17" name="Text 14"/>
          <p:cNvSpPr txBox="1"/>
          <p:nvPr/>
        </p:nvSpPr>
        <p:spPr>
          <a:xfrm>
            <a:off x="7037222" y="2395728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Desde un único número oficial. No se usan líneas temporales ni desconocidas, como pasaba antes.</a:t>
            </a:r>
            <a:endParaRPr lang="en-US" sz="1050" dirty="0"/>
          </a:p>
        </p:txBody>
      </p:sp>
      <p:sp>
        <p:nvSpPr>
          <p:cNvPr id="18" name="Shape 15"/>
          <p:cNvSpPr/>
          <p:nvPr/>
        </p:nvSpPr>
        <p:spPr>
          <a:xfrm>
            <a:off x="533095" y="3374136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9" name="Shape 16"/>
          <p:cNvSpPr/>
          <p:nvPr/>
        </p:nvSpPr>
        <p:spPr>
          <a:xfrm>
            <a:off x="789127" y="3611880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7"/>
          <p:cNvSpPr txBox="1"/>
          <p:nvPr/>
        </p:nvSpPr>
        <p:spPr>
          <a:xfrm>
            <a:off x="789127" y="361188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1246327" y="3557016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¿Cómo hago seguimiento al estado?</a:t>
            </a:r>
            <a:endParaRPr lang="en-US" sz="1200" dirty="0"/>
          </a:p>
        </p:txBody>
      </p:sp>
      <p:sp>
        <p:nvSpPr>
          <p:cNvPr id="22" name="Text 19"/>
          <p:cNvSpPr txBox="1"/>
          <p:nvPr/>
        </p:nvSpPr>
        <p:spPr>
          <a:xfrm>
            <a:off x="1246327" y="4032504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 el chat de Corredores. Pacífico Asiste ya tiene licencias y perfiles para consultar y entregarte la información del caso. También puedes pedir un reporte al buzón.</a:t>
            </a:r>
            <a:endParaRPr lang="en-US" sz="1050" dirty="0"/>
          </a:p>
        </p:txBody>
      </p:sp>
      <p:sp>
        <p:nvSpPr>
          <p:cNvPr id="23" name="Shape 20"/>
          <p:cNvSpPr/>
          <p:nvPr/>
        </p:nvSpPr>
        <p:spPr>
          <a:xfrm>
            <a:off x="6323990" y="3374136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4" name="Shape 21"/>
          <p:cNvSpPr/>
          <p:nvPr/>
        </p:nvSpPr>
        <p:spPr>
          <a:xfrm>
            <a:off x="6580022" y="3611880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5" name="Text 22"/>
          <p:cNvSpPr txBox="1"/>
          <p:nvPr/>
        </p:nvSpPr>
        <p:spPr>
          <a:xfrm>
            <a:off x="6580022" y="361188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26" name="Text 23"/>
          <p:cNvSpPr txBox="1"/>
          <p:nvPr/>
        </p:nvSpPr>
        <p:spPr>
          <a:xfrm>
            <a:off x="7037222" y="3557016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¿El endoso puede llegarme con copia?</a:t>
            </a:r>
            <a:endParaRPr lang="en-US" sz="1200" dirty="0"/>
          </a:p>
        </p:txBody>
      </p:sp>
      <p:sp>
        <p:nvSpPr>
          <p:cNvPr id="27" name="Text 24"/>
          <p:cNvSpPr txBox="1"/>
          <p:nvPr/>
        </p:nvSpPr>
        <p:spPr>
          <a:xfrm>
            <a:off x="7037222" y="4032504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Está en el backlog de mejoras, junto con enviar el link en línea con la emisión.</a:t>
            </a:r>
            <a:endParaRPr lang="en-US" sz="1050" dirty="0"/>
          </a:p>
        </p:txBody>
      </p:sp>
      <p:sp>
        <p:nvSpPr>
          <p:cNvPr id="28" name="Shape 25"/>
          <p:cNvSpPr/>
          <p:nvPr/>
        </p:nvSpPr>
        <p:spPr>
          <a:xfrm>
            <a:off x="533095" y="5010912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9" name="Shape 26"/>
          <p:cNvSpPr/>
          <p:nvPr/>
        </p:nvSpPr>
        <p:spPr>
          <a:xfrm>
            <a:off x="789127" y="5248656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7"/>
          <p:cNvSpPr txBox="1"/>
          <p:nvPr/>
        </p:nvSpPr>
        <p:spPr>
          <a:xfrm>
            <a:off x="789127" y="52486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31" name="Text 28"/>
          <p:cNvSpPr txBox="1"/>
          <p:nvPr/>
        </p:nvSpPr>
        <p:spPr>
          <a:xfrm>
            <a:off x="1246327" y="5193792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¿Por qué ha habido demoras en los endosos?</a:t>
            </a:r>
            <a:endParaRPr lang="en-US" sz="1200" dirty="0"/>
          </a:p>
        </p:txBody>
      </p:sp>
      <p:sp>
        <p:nvSpPr>
          <p:cNvPr id="32" name="Text 29"/>
          <p:cNvSpPr txBox="1"/>
          <p:nvPr/>
        </p:nvSpPr>
        <p:spPr>
          <a:xfrm>
            <a:off x="1246327" y="5669280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rediseño priorizó primero el contacto y la toma de fotos, que eran los cuellos de botella. El endoso está en proceso de automatización y los pendientes se están regularizando.</a:t>
            </a:r>
            <a:endParaRPr lang="en-US" sz="1050" dirty="0"/>
          </a:p>
        </p:txBody>
      </p:sp>
      <p:sp>
        <p:nvSpPr>
          <p:cNvPr id="33" name="Shape 30"/>
          <p:cNvSpPr/>
          <p:nvPr/>
        </p:nvSpPr>
        <p:spPr>
          <a:xfrm>
            <a:off x="6323990" y="5010912"/>
            <a:ext cx="5333695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34" name="Shape 31"/>
          <p:cNvSpPr/>
          <p:nvPr/>
        </p:nvSpPr>
        <p:spPr>
          <a:xfrm>
            <a:off x="6580022" y="5248656"/>
            <a:ext cx="329184" cy="329184"/>
          </a:xfrm>
          <a:prstGeom prst="ellipse">
            <a:avLst/>
          </a:prstGeom>
          <a:solidFill>
            <a:srgbClr val="E4F4FB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5" name="Text 32"/>
          <p:cNvSpPr txBox="1"/>
          <p:nvPr/>
        </p:nvSpPr>
        <p:spPr>
          <a:xfrm>
            <a:off x="6580022" y="52486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C7CB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?</a:t>
            </a:r>
            <a:endParaRPr lang="en-US" sz="1300" dirty="0"/>
          </a:p>
        </p:txBody>
      </p:sp>
      <p:sp>
        <p:nvSpPr>
          <p:cNvPr id="36" name="Text 33"/>
          <p:cNvSpPr txBox="1"/>
          <p:nvPr/>
        </p:nvSpPr>
        <p:spPr>
          <a:xfrm>
            <a:off x="7037222" y="5193792"/>
            <a:ext cx="4346143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¿Aplica para flotas y vehículos pesados?</a:t>
            </a:r>
            <a:endParaRPr lang="en-US" sz="1200" dirty="0"/>
          </a:p>
        </p:txBody>
      </p:sp>
      <p:sp>
        <p:nvSpPr>
          <p:cNvPr id="37" name="Text 34"/>
          <p:cNvSpPr txBox="1"/>
          <p:nvPr/>
        </p:nvSpPr>
        <p:spPr>
          <a:xfrm>
            <a:off x="7037222" y="5669280"/>
            <a:ext cx="4346143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Para flotas sí: se genera un WhatsApp y un link único por cada placa, porque cada vehículo puede estar en un lugar distinto. Los vehículos pesados aún no entran; están en el plan.</a:t>
            </a:r>
            <a:endParaRPr lang="en-US" sz="1050" dirty="0"/>
          </a:p>
        </p:txBody>
      </p:sp>
      <p:sp>
        <p:nvSpPr>
          <p:cNvPr id="38" name="Text 35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9" name="Text 36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15</a:t>
            </a:r>
            <a:endParaRPr lang="en-US" sz="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Text 1"/>
          <p:cNvSpPr txBox="1"/>
          <p:nvPr/>
        </p:nvSpPr>
        <p:spPr>
          <a:xfrm>
            <a:off x="533095" y="18288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6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SOPORTE</a:t>
            </a:r>
            <a:endParaRPr lang="en-US" sz="1250" dirty="0"/>
          </a:p>
        </p:txBody>
      </p:sp>
      <p:sp>
        <p:nvSpPr>
          <p:cNvPr id="4" name="Text 2"/>
          <p:cNvSpPr txBox="1"/>
          <p:nvPr/>
        </p:nvSpPr>
        <p:spPr>
          <a:xfrm>
            <a:off x="533095" y="384048"/>
            <a:ext cx="8778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 quién acudir y cómo pedirlo</a:t>
            </a:r>
            <a:endParaRPr lang="en-US" sz="2700" dirty="0"/>
          </a:p>
        </p:txBody>
      </p:sp>
      <p:sp>
        <p:nvSpPr>
          <p:cNvPr id="7" name="Text 4"/>
          <p:cNvSpPr txBox="1"/>
          <p:nvPr/>
        </p:nvSpPr>
        <p:spPr>
          <a:xfrm>
            <a:off x="533095" y="1115568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Dos canales, cada uno para lo suyo. Y una regla que acelera cualquier consulta.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33095" y="1755648"/>
            <a:ext cx="5333695" cy="2103120"/>
          </a:xfrm>
          <a:prstGeom prst="roundRect">
            <a:avLst>
              <a:gd name="adj" fmla="val 3913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9" name="Shape 6"/>
          <p:cNvSpPr/>
          <p:nvPr/>
        </p:nvSpPr>
        <p:spPr>
          <a:xfrm>
            <a:off x="533095" y="1755648"/>
            <a:ext cx="5333695" cy="56693"/>
          </a:xfrm>
          <a:prstGeom prst="rect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0" name="Text 7"/>
          <p:cNvSpPr txBox="1"/>
          <p:nvPr/>
        </p:nvSpPr>
        <p:spPr>
          <a:xfrm>
            <a:off x="843991" y="1975104"/>
            <a:ext cx="4711903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Chat asistido de Corredores</a:t>
            </a:r>
            <a:endParaRPr lang="en-US" sz="1500" dirty="0"/>
          </a:p>
        </p:txBody>
      </p:sp>
      <p:sp>
        <p:nvSpPr>
          <p:cNvPr id="11" name="Text 8"/>
          <p:cNvSpPr txBox="1"/>
          <p:nvPr/>
        </p:nvSpPr>
        <p:spPr>
          <a:xfrm>
            <a:off x="843991" y="2450592"/>
            <a:ext cx="4711903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Consultas y seguimiento del estado de una inspección. Lo atiende el equipo de Pacífico Asiste, que ya tiene accesos para consultar el caso.</a:t>
            </a:r>
            <a:endParaRPr lang="en-US" sz="1150" dirty="0"/>
          </a:p>
        </p:txBody>
      </p:sp>
      <p:sp>
        <p:nvSpPr>
          <p:cNvPr id="12" name="Text 9"/>
          <p:cNvSpPr txBox="1"/>
          <p:nvPr/>
        </p:nvSpPr>
        <p:spPr>
          <a:xfrm>
            <a:off x="843991" y="3346704"/>
            <a:ext cx="4711903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0A0D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Tu canal del día a día.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6323990" y="1755648"/>
            <a:ext cx="5333695" cy="2103120"/>
          </a:xfrm>
          <a:prstGeom prst="roundRect">
            <a:avLst>
              <a:gd name="adj" fmla="val 3913"/>
            </a:avLst>
          </a:prstGeom>
          <a:solidFill>
            <a:srgbClr val="FFFFFF"/>
          </a:solidFill>
          <a:ln w="12700">
            <a:solidFill>
              <a:srgbClr val="E4EBF1"/>
            </a:solidFill>
            <a:prstDash val="solid"/>
          </a:ln>
          <a:effectLst>
            <a:outerShdw blurRad="177800" dist="38100" dir="5400000" algn="bl" rotWithShape="0">
              <a:srgbClr val="0E5AA7">
                <a:alpha val="15000"/>
              </a:srgbClr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4" name="Shape 11"/>
          <p:cNvSpPr/>
          <p:nvPr/>
        </p:nvSpPr>
        <p:spPr>
          <a:xfrm>
            <a:off x="6323990" y="1755648"/>
            <a:ext cx="5333695" cy="56693"/>
          </a:xfrm>
          <a:prstGeom prst="rect">
            <a:avLst/>
          </a:prstGeom>
          <a:solidFill>
            <a:srgbClr val="0E5AA7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Text 12"/>
          <p:cNvSpPr txBox="1"/>
          <p:nvPr/>
        </p:nvSpPr>
        <p:spPr>
          <a:xfrm>
            <a:off x="6634886" y="1975104"/>
            <a:ext cx="4711903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Buzón de Inspecciones</a:t>
            </a:r>
            <a:endParaRPr lang="en-US" sz="1500" dirty="0"/>
          </a:p>
        </p:txBody>
      </p:sp>
      <p:sp>
        <p:nvSpPr>
          <p:cNvPr id="16" name="Text 13"/>
          <p:cNvSpPr txBox="1"/>
          <p:nvPr/>
        </p:nvSpPr>
        <p:spPr>
          <a:xfrm>
            <a:off x="6634886" y="2450592"/>
            <a:ext cx="4711903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i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inspeccionesvehiculares@pacificoasiste.com.pe 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dudas, reactivación o reenvío de links, solicitud de reportes y pedidos de inspección presencial.</a:t>
            </a:r>
            <a:endParaRPr lang="en-US" sz="1150" dirty="0"/>
          </a:p>
        </p:txBody>
      </p:sp>
      <p:sp>
        <p:nvSpPr>
          <p:cNvPr id="17" name="Text 14"/>
          <p:cNvSpPr txBox="1"/>
          <p:nvPr/>
        </p:nvSpPr>
        <p:spPr>
          <a:xfrm>
            <a:off x="6634886" y="3346704"/>
            <a:ext cx="4711903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E5AA7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Todo lo que necesita quedar registrado.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533095" y="4005072"/>
            <a:ext cx="11125505" cy="731520"/>
          </a:xfrm>
          <a:prstGeom prst="roundRect">
            <a:avLst>
              <a:gd name="adj" fmla="val 12500"/>
            </a:avLst>
          </a:prstGeom>
          <a:solidFill>
            <a:srgbClr val="FCE3F1"/>
          </a:solidFill>
          <a:ln w="12700">
            <a:solidFill>
              <a:srgbClr val="EC0B8A"/>
            </a:solidFill>
            <a:prstDash val="solid"/>
          </a:ln>
        </p:spPr>
        <p:txBody>
          <a:bodyPr/>
          <a:lstStyle/>
          <a:p>
            <a:endParaRPr lang="es-ES"/>
          </a:p>
        </p:txBody>
      </p:sp>
      <p:sp>
        <p:nvSpPr>
          <p:cNvPr id="19" name="Shape 16"/>
          <p:cNvSpPr/>
          <p:nvPr/>
        </p:nvSpPr>
        <p:spPr>
          <a:xfrm>
            <a:off x="752551" y="4206240"/>
            <a:ext cx="329184" cy="329184"/>
          </a:xfrm>
          <a:prstGeom prst="ellipse">
            <a:avLst/>
          </a:prstGeom>
          <a:solidFill>
            <a:srgbClr val="EC0B8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7"/>
          <p:cNvSpPr txBox="1"/>
          <p:nvPr/>
        </p:nvSpPr>
        <p:spPr>
          <a:xfrm>
            <a:off x="752551" y="420624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!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1228039" y="4096512"/>
            <a:ext cx="1021110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150" b="1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Indica siempre placa y número de póliza.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Enviar solo el nombre del cliente retrasa la atención,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porque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significa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un </a:t>
            </a:r>
            <a:r>
              <a:rPr lang="en-US" sz="1150" dirty="0" err="1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proceso</a:t>
            </a:r>
            <a:r>
              <a:rPr lang="en-US" sz="11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manual.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533095" y="4919472"/>
            <a:ext cx="54864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C5C8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Cinco hábitos que hacen la diferencia</a:t>
            </a:r>
            <a:endParaRPr lang="en-US" sz="1500" dirty="0"/>
          </a:p>
        </p:txBody>
      </p:sp>
      <p:sp>
        <p:nvSpPr>
          <p:cNvPr id="23" name="Shape 20"/>
          <p:cNvSpPr/>
          <p:nvPr/>
        </p:nvSpPr>
        <p:spPr>
          <a:xfrm>
            <a:off x="533095" y="5358384"/>
            <a:ext cx="274320" cy="27432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4" name="Text 21"/>
          <p:cNvSpPr txBox="1"/>
          <p:nvPr/>
        </p:nvSpPr>
        <p:spPr>
          <a:xfrm>
            <a:off x="533095" y="5358384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000" dirty="0"/>
          </a:p>
        </p:txBody>
      </p:sp>
      <p:sp>
        <p:nvSpPr>
          <p:cNvPr id="25" name="Text 22"/>
          <p:cNvSpPr txBox="1"/>
          <p:nvPr/>
        </p:nvSpPr>
        <p:spPr>
          <a:xfrm>
            <a:off x="898855" y="5303520"/>
            <a:ext cx="3200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Valida que el celular registrado en la emisión sea el del cliente.</a:t>
            </a:r>
            <a:endParaRPr lang="en-US" sz="1000" dirty="0"/>
          </a:p>
        </p:txBody>
      </p:sp>
      <p:sp>
        <p:nvSpPr>
          <p:cNvPr id="26" name="Shape 23"/>
          <p:cNvSpPr/>
          <p:nvPr/>
        </p:nvSpPr>
        <p:spPr>
          <a:xfrm>
            <a:off x="4245559" y="5358384"/>
            <a:ext cx="274320" cy="27432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7" name="Text 24"/>
          <p:cNvSpPr txBox="1"/>
          <p:nvPr/>
        </p:nvSpPr>
        <p:spPr>
          <a:xfrm>
            <a:off x="4245559" y="5358384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000" dirty="0"/>
          </a:p>
        </p:txBody>
      </p:sp>
      <p:sp>
        <p:nvSpPr>
          <p:cNvPr id="28" name="Text 25"/>
          <p:cNvSpPr txBox="1"/>
          <p:nvPr/>
        </p:nvSpPr>
        <p:spPr>
          <a:xfrm>
            <a:off x="4611319" y="5303520"/>
            <a:ext cx="3200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Avísale que recibirá un WhatsApp de Pacífico con el link.</a:t>
            </a:r>
            <a:endParaRPr lang="en-US" sz="1000" dirty="0"/>
          </a:p>
        </p:txBody>
      </p:sp>
      <p:sp>
        <p:nvSpPr>
          <p:cNvPr id="29" name="Shape 26"/>
          <p:cNvSpPr/>
          <p:nvPr/>
        </p:nvSpPr>
        <p:spPr>
          <a:xfrm>
            <a:off x="7958023" y="5358384"/>
            <a:ext cx="274320" cy="27432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0" name="Text 27"/>
          <p:cNvSpPr txBox="1"/>
          <p:nvPr/>
        </p:nvSpPr>
        <p:spPr>
          <a:xfrm>
            <a:off x="7958023" y="5358384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000" dirty="0"/>
          </a:p>
        </p:txBody>
      </p:sp>
      <p:sp>
        <p:nvSpPr>
          <p:cNvPr id="31" name="Text 28"/>
          <p:cNvSpPr txBox="1"/>
          <p:nvPr/>
        </p:nvSpPr>
        <p:spPr>
          <a:xfrm>
            <a:off x="8323783" y="5303520"/>
            <a:ext cx="3200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Recuérdale: horizontal, fotos en vivo, desde las esquinas y placa visible.</a:t>
            </a:r>
            <a:endParaRPr lang="en-US" sz="1000" dirty="0"/>
          </a:p>
        </p:txBody>
      </p:sp>
      <p:sp>
        <p:nvSpPr>
          <p:cNvPr id="32" name="Shape 29"/>
          <p:cNvSpPr/>
          <p:nvPr/>
        </p:nvSpPr>
        <p:spPr>
          <a:xfrm>
            <a:off x="533095" y="5888736"/>
            <a:ext cx="274320" cy="27432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3" name="Text 30"/>
          <p:cNvSpPr txBox="1"/>
          <p:nvPr/>
        </p:nvSpPr>
        <p:spPr>
          <a:xfrm>
            <a:off x="533095" y="5888736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000" dirty="0"/>
          </a:p>
        </p:txBody>
      </p:sp>
      <p:sp>
        <p:nvSpPr>
          <p:cNvPr id="34" name="Text 31"/>
          <p:cNvSpPr txBox="1"/>
          <p:nvPr/>
        </p:nvSpPr>
        <p:spPr>
          <a:xfrm>
            <a:off x="898855" y="5833872"/>
            <a:ext cx="3200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Canaliza los pedidos de presencial por el buzón, no por el chat.</a:t>
            </a:r>
            <a:endParaRPr lang="en-US" sz="1000" dirty="0"/>
          </a:p>
        </p:txBody>
      </p:sp>
      <p:sp>
        <p:nvSpPr>
          <p:cNvPr id="35" name="Shape 32"/>
          <p:cNvSpPr/>
          <p:nvPr/>
        </p:nvSpPr>
        <p:spPr>
          <a:xfrm>
            <a:off x="4245559" y="5888736"/>
            <a:ext cx="274320" cy="274320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36" name="Text 33"/>
          <p:cNvSpPr txBox="1"/>
          <p:nvPr/>
        </p:nvSpPr>
        <p:spPr>
          <a:xfrm>
            <a:off x="4245559" y="5888736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000" dirty="0"/>
          </a:p>
        </p:txBody>
      </p:sp>
      <p:sp>
        <p:nvSpPr>
          <p:cNvPr id="37" name="Text 34"/>
          <p:cNvSpPr txBox="1"/>
          <p:nvPr/>
        </p:nvSpPr>
        <p:spPr>
          <a:xfrm>
            <a:off x="4611319" y="5833872"/>
            <a:ext cx="3200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0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Sigue mandando feedback: alimenta el backlog de mejoras.</a:t>
            </a:r>
            <a:endParaRPr lang="en-US" sz="1000" dirty="0"/>
          </a:p>
        </p:txBody>
      </p:sp>
      <p:sp>
        <p:nvSpPr>
          <p:cNvPr id="38" name="Text 35"/>
          <p:cNvSpPr txBox="1"/>
          <p:nvPr/>
        </p:nvSpPr>
        <p:spPr>
          <a:xfrm>
            <a:off x="533095" y="641908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Manual de inspección vehicular · Canal Corredores</a:t>
            </a:r>
            <a:endParaRPr lang="en-US" sz="850" dirty="0"/>
          </a:p>
        </p:txBody>
      </p:sp>
      <p:sp>
        <p:nvSpPr>
          <p:cNvPr id="39" name="Text 36"/>
          <p:cNvSpPr txBox="1"/>
          <p:nvPr/>
        </p:nvSpPr>
        <p:spPr>
          <a:xfrm>
            <a:off x="8686800" y="6419088"/>
            <a:ext cx="2971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1808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● pacífico  ·  16</a:t>
            </a:r>
            <a:endParaRPr lang="en-US" sz="8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gradFill rotWithShape="1">
            <a:gsLst>
              <a:gs pos="0">
                <a:srgbClr val="EC0B8A"/>
              </a:gs>
              <a:gs pos="50000">
                <a:srgbClr val="7A2A8F"/>
              </a:gs>
              <a:gs pos="100000">
                <a:srgbClr val="00A0DF"/>
              </a:gs>
            </a:gsLst>
            <a:lin ang="0" scaled="1"/>
          </a:gradFill>
          <a:ln/>
        </p:spPr>
        <p:txBody>
          <a:bodyPr/>
          <a:lstStyle/>
          <a:p>
            <a:endParaRPr lang="es-ES"/>
          </a:p>
        </p:txBody>
      </p:sp>
      <p:sp>
        <p:nvSpPr>
          <p:cNvPr id="3" name="Shape 1"/>
          <p:cNvSpPr/>
          <p:nvPr/>
        </p:nvSpPr>
        <p:spPr>
          <a:xfrm>
            <a:off x="822960" y="777240"/>
            <a:ext cx="1417320" cy="310896"/>
          </a:xfrm>
          <a:prstGeom prst="roundRect">
            <a:avLst>
              <a:gd name="adj" fmla="val 50000"/>
            </a:avLst>
          </a:prstGeom>
          <a:solidFill>
            <a:srgbClr val="B5127A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4" name="Text 2"/>
          <p:cNvSpPr txBox="1"/>
          <p:nvPr/>
        </p:nvSpPr>
        <p:spPr>
          <a:xfrm>
            <a:off x="822960" y="77724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kern="0" spc="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RECUERDA</a:t>
            </a:r>
            <a:endParaRPr lang="en-US" sz="950" dirty="0"/>
          </a:p>
        </p:txBody>
      </p:sp>
      <p:sp>
        <p:nvSpPr>
          <p:cNvPr id="5" name="Text 3"/>
          <p:cNvSpPr txBox="1"/>
          <p:nvPr/>
        </p:nvSpPr>
        <p:spPr>
          <a:xfrm>
            <a:off x="822960" y="1234440"/>
            <a:ext cx="8686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Seis cosas que no debes olvidar</a:t>
            </a:r>
            <a:endParaRPr lang="en-US" sz="3200" dirty="0"/>
          </a:p>
        </p:txBody>
      </p:sp>
      <p:sp>
        <p:nvSpPr>
          <p:cNvPr id="6" name="Shape 4"/>
          <p:cNvSpPr/>
          <p:nvPr/>
        </p:nvSpPr>
        <p:spPr>
          <a:xfrm>
            <a:off x="822960" y="2148840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7" name="Shape 5"/>
          <p:cNvSpPr/>
          <p:nvPr/>
        </p:nvSpPr>
        <p:spPr>
          <a:xfrm>
            <a:off x="1042416" y="2368296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8" name="Text 6"/>
          <p:cNvSpPr txBox="1"/>
          <p:nvPr/>
        </p:nvSpPr>
        <p:spPr>
          <a:xfrm>
            <a:off x="1042416" y="236829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1481328" y="2203704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número del cliente es lo más importante: el 90% de las inspecciones perdidas fue por un número mal registrado.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446520" y="2148840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1" name="Shape 9"/>
          <p:cNvSpPr/>
          <p:nvPr/>
        </p:nvSpPr>
        <p:spPr>
          <a:xfrm>
            <a:off x="6665976" y="2368296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2" name="Text 10"/>
          <p:cNvSpPr txBox="1"/>
          <p:nvPr/>
        </p:nvSpPr>
        <p:spPr>
          <a:xfrm>
            <a:off x="6665976" y="236829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7104888" y="2203704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link llega al WhatsApp dentro de 24 horas, es único por placa y vale hasta 15 días.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22960" y="3044952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5" name="Shape 13"/>
          <p:cNvSpPr/>
          <p:nvPr/>
        </p:nvSpPr>
        <p:spPr>
          <a:xfrm>
            <a:off x="1042416" y="3264408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6" name="Text 14"/>
          <p:cNvSpPr txBox="1"/>
          <p:nvPr/>
        </p:nvSpPr>
        <p:spPr>
          <a:xfrm>
            <a:off x="1042416" y="3264408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17" name="Text 15"/>
          <p:cNvSpPr txBox="1"/>
          <p:nvPr/>
        </p:nvSpPr>
        <p:spPr>
          <a:xfrm>
            <a:off x="1481328" y="3099816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Son 6 tomas del exterior más tablero, chasis, tarjeta de propiedad y accesorios.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446520" y="3044952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19" name="Shape 17"/>
          <p:cNvSpPr/>
          <p:nvPr/>
        </p:nvSpPr>
        <p:spPr>
          <a:xfrm>
            <a:off x="6665976" y="3264408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0" name="Text 18"/>
          <p:cNvSpPr txBox="1"/>
          <p:nvPr/>
        </p:nvSpPr>
        <p:spPr>
          <a:xfrm>
            <a:off x="6665976" y="3264408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21" name="Text 19"/>
          <p:cNvSpPr txBox="1"/>
          <p:nvPr/>
        </p:nvSpPr>
        <p:spPr>
          <a:xfrm>
            <a:off x="7104888" y="3099816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Horizontal, en vivo, desde las esquinas y con la placa visible: así sale a la primera.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822960" y="3941064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3" name="Shape 21"/>
          <p:cNvSpPr/>
          <p:nvPr/>
        </p:nvSpPr>
        <p:spPr>
          <a:xfrm>
            <a:off x="1042416" y="4160520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4" name="Text 22"/>
          <p:cNvSpPr txBox="1"/>
          <p:nvPr/>
        </p:nvSpPr>
        <p:spPr>
          <a:xfrm>
            <a:off x="1042416" y="416052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25" name="Text 23"/>
          <p:cNvSpPr txBox="1"/>
          <p:nvPr/>
        </p:nvSpPr>
        <p:spPr>
          <a:xfrm>
            <a:off x="1481328" y="3995928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 resultado llega por WhatsApp: aprobada, o pasa a revisión de un especialista.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6446520" y="3941064"/>
            <a:ext cx="5074920" cy="749808"/>
          </a:xfrm>
          <a:prstGeom prst="roundRect">
            <a:avLst>
              <a:gd name="adj" fmla="val 1219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7" name="Shape 25"/>
          <p:cNvSpPr/>
          <p:nvPr/>
        </p:nvSpPr>
        <p:spPr>
          <a:xfrm>
            <a:off x="6665976" y="4160520"/>
            <a:ext cx="310896" cy="310896"/>
          </a:xfrm>
          <a:prstGeom prst="ellipse">
            <a:avLst/>
          </a:prstGeom>
          <a:solidFill>
            <a:srgbClr val="00A0DF"/>
          </a:solidFill>
          <a:ln/>
        </p:spPr>
        <p:txBody>
          <a:bodyPr/>
          <a:lstStyle/>
          <a:p>
            <a:endParaRPr lang="es-ES"/>
          </a:p>
        </p:txBody>
      </p:sp>
      <p:sp>
        <p:nvSpPr>
          <p:cNvPr id="28" name="Text 26"/>
          <p:cNvSpPr txBox="1"/>
          <p:nvPr/>
        </p:nvSpPr>
        <p:spPr>
          <a:xfrm>
            <a:off x="6665976" y="416052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✓</a:t>
            </a:r>
            <a:endParaRPr lang="en-US" sz="1100" dirty="0"/>
          </a:p>
        </p:txBody>
      </p:sp>
      <p:sp>
        <p:nvSpPr>
          <p:cNvPr id="29" name="Text 27"/>
          <p:cNvSpPr txBox="1"/>
          <p:nvPr/>
        </p:nvSpPr>
        <p:spPr>
          <a:xfrm>
            <a:off x="7104888" y="3995928"/>
            <a:ext cx="4160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50" dirty="0">
                <a:solidFill>
                  <a:srgbClr val="42505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Para consultas, el chat de Corredores. Para lo que deba quedar registrado, el buzón.</a:t>
            </a:r>
            <a:endParaRPr lang="en-US" sz="1050" dirty="0"/>
          </a:p>
        </p:txBody>
      </p:sp>
      <p:sp>
        <p:nvSpPr>
          <p:cNvPr id="30" name="Text 28"/>
          <p:cNvSpPr txBox="1"/>
          <p:nvPr/>
        </p:nvSpPr>
        <p:spPr>
          <a:xfrm>
            <a:off x="822960" y="5074920"/>
            <a:ext cx="9601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Hemos rediseñado el proceso de inspecciones pensando en tu cliente.</a:t>
            </a:r>
            <a:endParaRPr lang="en-US" sz="1900" dirty="0"/>
          </a:p>
        </p:txBody>
      </p:sp>
      <p:sp>
        <p:nvSpPr>
          <p:cNvPr id="33" name="Text 31"/>
          <p:cNvSpPr txBox="1"/>
          <p:nvPr/>
        </p:nvSpPr>
        <p:spPr>
          <a:xfrm>
            <a:off x="6400800" y="6007608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kern="0" spc="50" dirty="0">
                <a:solidFill>
                  <a:srgbClr val="F1E6F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PACÍFICO SEGUROS  ·  TRIBU DE VEHICULARES  ·  SQUAD OASIS</a:t>
            </a:r>
            <a:endParaRPr lang="en-US" sz="900" dirty="0"/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B07C604F-EF4D-5E39-D768-1DC6BD4E8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5761214"/>
            <a:ext cx="1800575" cy="38355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2583</Words>
  <Application>Microsoft Office PowerPoint</Application>
  <PresentationFormat>Panorámica</PresentationFormat>
  <Paragraphs>322</Paragraphs>
  <Slides>16</Slides>
  <Notes>16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Inter</vt:lpstr>
      <vt:lpstr>Poppins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Brenda Alejandra Cruz Caceres</cp:lastModifiedBy>
  <cp:revision>3</cp:revision>
  <dcterms:created xsi:type="dcterms:W3CDTF">2026-09-25T06:14:53Z</dcterms:created>
  <dcterms:modified xsi:type="dcterms:W3CDTF">2026-11-02T15:16:47Z</dcterms:modified>
</cp:coreProperties>
</file>